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1362" r:id="rId2"/>
    <p:sldId id="1286" r:id="rId3"/>
    <p:sldId id="1348" r:id="rId4"/>
    <p:sldId id="1322" r:id="rId5"/>
    <p:sldId id="1387" r:id="rId6"/>
    <p:sldId id="1430" r:id="rId7"/>
    <p:sldId id="1315" r:id="rId8"/>
    <p:sldId id="1330" r:id="rId9"/>
    <p:sldId id="1431" r:id="rId10"/>
    <p:sldId id="1324" r:id="rId11"/>
    <p:sldId id="261" r:id="rId12"/>
    <p:sldId id="1361" r:id="rId13"/>
    <p:sldId id="1388" r:id="rId14"/>
    <p:sldId id="1366" r:id="rId15"/>
    <p:sldId id="268" r:id="rId16"/>
    <p:sldId id="1289" r:id="rId17"/>
    <p:sldId id="1292" r:id="rId18"/>
    <p:sldId id="1321" r:id="rId19"/>
    <p:sldId id="1341" r:id="rId20"/>
    <p:sldId id="1342" r:id="rId21"/>
    <p:sldId id="1345" r:id="rId22"/>
    <p:sldId id="1344" r:id="rId23"/>
    <p:sldId id="1349" r:id="rId24"/>
    <p:sldId id="1328" r:id="rId25"/>
    <p:sldId id="1351" r:id="rId26"/>
    <p:sldId id="1357" r:id="rId27"/>
    <p:sldId id="1350" r:id="rId28"/>
    <p:sldId id="1352" r:id="rId29"/>
    <p:sldId id="1353" r:id="rId30"/>
    <p:sldId id="1355" r:id="rId31"/>
    <p:sldId id="1354" r:id="rId32"/>
    <p:sldId id="13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00"/>
    <a:srgbClr val="181D24"/>
    <a:srgbClr val="181D25"/>
    <a:srgbClr val="FFFFFF"/>
    <a:srgbClr val="FE0304"/>
    <a:srgbClr val="36464E"/>
    <a:srgbClr val="D7D3D2"/>
    <a:srgbClr val="00B0F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59" autoAdjust="0"/>
    <p:restoredTop sz="91259" autoAdjust="0"/>
  </p:normalViewPr>
  <p:slideViewPr>
    <p:cSldViewPr snapToGrid="0">
      <p:cViewPr varScale="1">
        <p:scale>
          <a:sx n="80" d="100"/>
          <a:sy n="80" d="100"/>
        </p:scale>
        <p:origin x="432" y="114"/>
      </p:cViewPr>
      <p:guideLst/>
    </p:cSldViewPr>
  </p:slideViewPr>
  <p:notesTextViewPr>
    <p:cViewPr>
      <p:scale>
        <a:sx n="1" d="1"/>
        <a:sy n="1" d="1"/>
      </p:scale>
      <p:origin x="0" y="0"/>
    </p:cViewPr>
  </p:notesTextViewPr>
  <p:sorterViewPr>
    <p:cViewPr varScale="1">
      <p:scale>
        <a:sx n="100" d="100"/>
        <a:sy n="100" d="100"/>
      </p:scale>
      <p:origin x="0" y="-12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F"/>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0B504-BF64-4C5D-9FB1-F13E5EC8B7C1}" type="datetimeFigureOut">
              <a:rPr lang="fr-BF" smtClean="0"/>
              <a:t>09/01/2026</a:t>
            </a:fld>
            <a:endParaRPr lang="fr-BF"/>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F"/>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F"/>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F"/>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176D3A-00ED-49B4-B9A1-3BC661314898}" type="slidenum">
              <a:rPr lang="fr-BF" smtClean="0"/>
              <a:t>‹N°›</a:t>
            </a:fld>
            <a:endParaRPr lang="fr-BF"/>
          </a:p>
        </p:txBody>
      </p:sp>
    </p:spTree>
    <p:extLst>
      <p:ext uri="{BB962C8B-B14F-4D97-AF65-F5344CB8AC3E}">
        <p14:creationId xmlns:p14="http://schemas.microsoft.com/office/powerpoint/2010/main" val="1204388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F" dirty="0"/>
          </a:p>
        </p:txBody>
      </p:sp>
      <p:sp>
        <p:nvSpPr>
          <p:cNvPr id="4" name="Espace réservé du numéro de diapositive 3"/>
          <p:cNvSpPr>
            <a:spLocks noGrp="1"/>
          </p:cNvSpPr>
          <p:nvPr>
            <p:ph type="sldNum" sz="quarter" idx="5"/>
          </p:nvPr>
        </p:nvSpPr>
        <p:spPr/>
        <p:txBody>
          <a:bodyPr/>
          <a:lstStyle/>
          <a:p>
            <a:fld id="{6F176D3A-00ED-49B4-B9A1-3BC661314898}" type="slidenum">
              <a:rPr lang="fr-BF" smtClean="0"/>
              <a:t>16</a:t>
            </a:fld>
            <a:endParaRPr lang="fr-BF"/>
          </a:p>
        </p:txBody>
      </p:sp>
    </p:spTree>
    <p:extLst>
      <p:ext uri="{BB962C8B-B14F-4D97-AF65-F5344CB8AC3E}">
        <p14:creationId xmlns:p14="http://schemas.microsoft.com/office/powerpoint/2010/main" val="20621438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fr-FR"/>
              <a:t>Modifiez le style du titre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1/9/2026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fr-FR"/>
              <a:t>Modifiez le style du titre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fr-FR"/>
              <a:t>Modifiez le style du titre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41410" y="3073397"/>
            <a:ext cx="4878391" cy="271780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3073397"/>
            <a:ext cx="4875210" cy="271780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fr-FR" dirty="0"/>
              <a:t>Cliquez sur l'icône pour ajouter une image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fr-FR"/>
              <a:t>Modifiez le style du titre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fr-FR"/>
              <a:t>Modifiez le style du titre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fr-FR"/>
              <a:t>Modifiez le style du titre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fr-FR"/>
              <a:t>Modifiez le style du titre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dirty="0"/>
              <a:t>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fr-FR"/>
              <a:t>Modifiez le style du titre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dirty="0"/>
              <a:t>Cliquez sur l'icône pour ajouter une image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dirty="0"/>
              <a:t>Cliquez sur l'icône pour ajouter une image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fr-FR" dirty="0"/>
              <a:t>Cliquez sur l'icône pour ajouter une image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dirty="0"/>
              <a:t>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0748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1/9/2026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hyperlink" Target="https://www.merci-app.com/article/misez-sur-le-cross-selling-pour-booster-vos-ventes" TargetMode="Externa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3.wdp"/><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E9F54FC-4164-7F32-83E5-FEA418142AAC}"/>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 coins arrondis 4">
            <a:extLst>
              <a:ext uri="{FF2B5EF4-FFF2-40B4-BE49-F238E27FC236}">
                <a16:creationId xmlns:a16="http://schemas.microsoft.com/office/drawing/2014/main" id="{35B66BD1-0E5F-9B28-EAE9-BBAF339E3642}"/>
              </a:ext>
            </a:extLst>
          </p:cNvPr>
          <p:cNvSpPr/>
          <p:nvPr/>
        </p:nvSpPr>
        <p:spPr>
          <a:xfrm>
            <a:off x="3553096" y="378822"/>
            <a:ext cx="5664926" cy="1149531"/>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3600" dirty="0">
                <a:highlight>
                  <a:srgbClr val="FFFFFF"/>
                </a:highlight>
                <a:latin typeface="Arial Black" panose="020B0A04020102020204" pitchFamily="34" charset="0"/>
              </a:rPr>
              <a:t>www.luckercar.com</a:t>
            </a:r>
          </a:p>
        </p:txBody>
      </p:sp>
    </p:spTree>
    <p:extLst>
      <p:ext uri="{BB962C8B-B14F-4D97-AF65-F5344CB8AC3E}">
        <p14:creationId xmlns:p14="http://schemas.microsoft.com/office/powerpoint/2010/main" val="3276728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126066-69DD-8C4B-3BD1-2EC64ADF886D}"/>
              </a:ext>
            </a:extLst>
          </p:cNvPr>
          <p:cNvSpPr>
            <a:spLocks noGrp="1"/>
          </p:cNvSpPr>
          <p:nvPr>
            <p:ph type="title"/>
          </p:nvPr>
        </p:nvSpPr>
        <p:spPr>
          <a:xfrm>
            <a:off x="-166816" y="-169681"/>
            <a:ext cx="12014886" cy="970450"/>
          </a:xfrm>
        </p:spPr>
        <p:txBody>
          <a:bodyPr/>
          <a:lstStyle/>
          <a:p>
            <a:pPr algn="ctr"/>
            <a:r>
              <a:rPr lang="fr-FR" sz="4400" b="1" dirty="0">
                <a:solidFill>
                  <a:srgbClr val="FFFF00"/>
                </a:solidFill>
              </a:rPr>
              <a:t>QUI SOMMES-NOUS?</a:t>
            </a:r>
          </a:p>
        </p:txBody>
      </p:sp>
      <p:sp>
        <p:nvSpPr>
          <p:cNvPr id="9" name="ZoneTexte 8">
            <a:extLst>
              <a:ext uri="{FF2B5EF4-FFF2-40B4-BE49-F238E27FC236}">
                <a16:creationId xmlns:a16="http://schemas.microsoft.com/office/drawing/2014/main" id="{0DD58F0E-9877-9CCF-2E7A-C37E118CC97F}"/>
              </a:ext>
            </a:extLst>
          </p:cNvPr>
          <p:cNvSpPr txBox="1"/>
          <p:nvPr/>
        </p:nvSpPr>
        <p:spPr>
          <a:xfrm>
            <a:off x="320736" y="2805570"/>
            <a:ext cx="3065929" cy="2677656"/>
          </a:xfrm>
          <a:prstGeom prst="rect">
            <a:avLst/>
          </a:prstGeom>
          <a:solidFill>
            <a:srgbClr val="FFFFFF"/>
          </a:solidFill>
        </p:spPr>
        <p:txBody>
          <a:bodyPr wrap="square">
            <a:spAutoFit/>
          </a:bodyPr>
          <a:lstStyle/>
          <a:p>
            <a:pPr algn="just"/>
            <a:r>
              <a:rPr lang="fr-FR" sz="2400" b="1" dirty="0">
                <a:solidFill>
                  <a:schemeClr val="bg1"/>
                </a:solidFill>
                <a:latin typeface="-apple-system"/>
              </a:rPr>
              <a:t>Investissement </a:t>
            </a:r>
          </a:p>
          <a:p>
            <a:pPr algn="just"/>
            <a:r>
              <a:rPr lang="fr-FR" sz="2400" b="1" dirty="0">
                <a:solidFill>
                  <a:schemeClr val="bg1"/>
                </a:solidFill>
                <a:latin typeface="-apple-system"/>
              </a:rPr>
              <a:t>Crowdfunding </a:t>
            </a:r>
          </a:p>
          <a:p>
            <a:pPr algn="just"/>
            <a:r>
              <a:rPr lang="fr-FR" sz="2400" b="1" dirty="0">
                <a:solidFill>
                  <a:schemeClr val="bg1"/>
                </a:solidFill>
                <a:latin typeface="-apple-system"/>
              </a:rPr>
              <a:t>Banque </a:t>
            </a:r>
          </a:p>
          <a:p>
            <a:pPr algn="just"/>
            <a:r>
              <a:rPr lang="fr-FR" sz="2400" b="1" dirty="0">
                <a:solidFill>
                  <a:schemeClr val="bg1"/>
                </a:solidFill>
                <a:latin typeface="-apple-system"/>
              </a:rPr>
              <a:t>Institue de finance </a:t>
            </a:r>
          </a:p>
          <a:p>
            <a:pPr algn="just"/>
            <a:r>
              <a:rPr lang="fr-FR" sz="2400" b="1" dirty="0">
                <a:solidFill>
                  <a:schemeClr val="bg1"/>
                </a:solidFill>
                <a:latin typeface="-apple-system"/>
              </a:rPr>
              <a:t>Microfinance. </a:t>
            </a:r>
          </a:p>
          <a:p>
            <a:pPr algn="just"/>
            <a:r>
              <a:rPr lang="fr-FR" sz="2400" b="1" dirty="0">
                <a:solidFill>
                  <a:schemeClr val="bg1"/>
                </a:solidFill>
                <a:latin typeface="-apple-system"/>
              </a:rPr>
              <a:t>Trading </a:t>
            </a:r>
          </a:p>
          <a:p>
            <a:pPr algn="just"/>
            <a:r>
              <a:rPr lang="fr-FR" sz="2400" b="1" dirty="0">
                <a:solidFill>
                  <a:schemeClr val="bg1"/>
                </a:solidFill>
                <a:latin typeface="-apple-system"/>
              </a:rPr>
              <a:t>Gestion de fond</a:t>
            </a:r>
            <a:endParaRPr lang="fr-FR" sz="2400" b="1" dirty="0">
              <a:solidFill>
                <a:schemeClr val="bg1"/>
              </a:solidFill>
            </a:endParaRPr>
          </a:p>
        </p:txBody>
      </p:sp>
      <p:sp>
        <p:nvSpPr>
          <p:cNvPr id="5" name="ZoneTexte 4">
            <a:extLst>
              <a:ext uri="{FF2B5EF4-FFF2-40B4-BE49-F238E27FC236}">
                <a16:creationId xmlns:a16="http://schemas.microsoft.com/office/drawing/2014/main" id="{818A425D-776B-ED88-DB1C-5C999BC3AF34}"/>
              </a:ext>
            </a:extLst>
          </p:cNvPr>
          <p:cNvSpPr txBox="1"/>
          <p:nvPr/>
        </p:nvSpPr>
        <p:spPr>
          <a:xfrm>
            <a:off x="237868" y="833142"/>
            <a:ext cx="11610202" cy="1015663"/>
          </a:xfrm>
          <a:prstGeom prst="rect">
            <a:avLst/>
          </a:prstGeom>
          <a:noFill/>
        </p:spPr>
        <p:txBody>
          <a:bodyPr wrap="square">
            <a:spAutoFit/>
          </a:bodyPr>
          <a:lstStyle/>
          <a:p>
            <a:pPr algn="just"/>
            <a:r>
              <a:rPr lang="fr-FR" sz="2000" b="1" dirty="0">
                <a:latin typeface="-apple-system"/>
              </a:rPr>
              <a:t>TETProgram fait parti des produits de </a:t>
            </a:r>
            <a:r>
              <a:rPr lang="fr-FR" sz="2000" b="1" dirty="0">
                <a:solidFill>
                  <a:schemeClr val="bg1"/>
                </a:solidFill>
                <a:highlight>
                  <a:srgbClr val="FFFF00"/>
                </a:highlight>
                <a:latin typeface="-apple-system"/>
              </a:rPr>
              <a:t>KNIGHT INDUSTRIE’S (KI’S)</a:t>
            </a:r>
            <a:r>
              <a:rPr lang="fr-FR" sz="2000" b="1" dirty="0">
                <a:solidFill>
                  <a:schemeClr val="bg1"/>
                </a:solidFill>
                <a:latin typeface="-apple-system"/>
              </a:rPr>
              <a:t> </a:t>
            </a:r>
            <a:r>
              <a:rPr lang="fr-FR" sz="2000" b="1" dirty="0">
                <a:latin typeface="-apple-system"/>
              </a:rPr>
              <a:t>, entreprise enregistrée au Burkina, regroupant  principalement les domaines du marketing digital, Technologie, Formation, Logistiques, et des solutions  avec plus de 6 plateformes en ligne.</a:t>
            </a:r>
          </a:p>
        </p:txBody>
      </p:sp>
      <p:sp>
        <p:nvSpPr>
          <p:cNvPr id="7" name="ZoneTexte 6">
            <a:extLst>
              <a:ext uri="{FF2B5EF4-FFF2-40B4-BE49-F238E27FC236}">
                <a16:creationId xmlns:a16="http://schemas.microsoft.com/office/drawing/2014/main" id="{71E4E975-8C65-2C34-5F98-C81F040BBE1F}"/>
              </a:ext>
            </a:extLst>
          </p:cNvPr>
          <p:cNvSpPr txBox="1"/>
          <p:nvPr/>
        </p:nvSpPr>
        <p:spPr>
          <a:xfrm>
            <a:off x="4670034" y="3144638"/>
            <a:ext cx="6925356" cy="2677656"/>
          </a:xfrm>
          <a:prstGeom prst="rect">
            <a:avLst/>
          </a:prstGeom>
          <a:solidFill>
            <a:srgbClr val="00AA48"/>
          </a:solidFill>
        </p:spPr>
        <p:txBody>
          <a:bodyPr wrap="square">
            <a:spAutoFit/>
          </a:bodyPr>
          <a:lstStyle/>
          <a:p>
            <a:pPr marL="457200" indent="-457200">
              <a:buFont typeface="Wingdings" panose="05000000000000000000" pitchFamily="2" charset="2"/>
              <a:buChar char="ü"/>
            </a:pPr>
            <a:r>
              <a:rPr lang="fr-FR" sz="2800" b="1" dirty="0"/>
              <a:t>P</a:t>
            </a:r>
            <a:r>
              <a:rPr lang="fr-FR" sz="2800" b="1" dirty="0">
                <a:latin typeface="-apple-system"/>
              </a:rPr>
              <a:t>lateforme formation en entrepreneuriat</a:t>
            </a:r>
          </a:p>
          <a:p>
            <a:pPr marL="457200" indent="-457200">
              <a:buFont typeface="Wingdings" panose="05000000000000000000" pitchFamily="2" charset="2"/>
              <a:buChar char="ü"/>
            </a:pPr>
            <a:r>
              <a:rPr lang="fr-FR" sz="2800" b="1" dirty="0">
                <a:latin typeface="-apple-system"/>
              </a:rPr>
              <a:t>Création d’espace de travail et de boutique en ligne </a:t>
            </a:r>
          </a:p>
          <a:p>
            <a:pPr marL="457200" indent="-457200">
              <a:buFont typeface="Wingdings" panose="05000000000000000000" pitchFamily="2" charset="2"/>
              <a:buChar char="ü"/>
            </a:pPr>
            <a:r>
              <a:rPr lang="fr-FR" sz="2800" b="1" dirty="0">
                <a:latin typeface="-apple-system"/>
              </a:rPr>
              <a:t>Gagner de l’argent grâce a son système d'affiliation</a:t>
            </a:r>
          </a:p>
          <a:p>
            <a:pPr marL="457200" indent="-457200">
              <a:buFont typeface="Wingdings" panose="05000000000000000000" pitchFamily="2" charset="2"/>
              <a:buChar char="ü"/>
            </a:pPr>
            <a:r>
              <a:rPr lang="fr-FR" sz="2800" b="1" dirty="0">
                <a:latin typeface="-apple-system"/>
              </a:rPr>
              <a:t>Soutenir et supporter les Entrepreneurs</a:t>
            </a:r>
          </a:p>
        </p:txBody>
      </p:sp>
      <p:pic>
        <p:nvPicPr>
          <p:cNvPr id="15" name="Image 14">
            <a:extLst>
              <a:ext uri="{FF2B5EF4-FFF2-40B4-BE49-F238E27FC236}">
                <a16:creationId xmlns:a16="http://schemas.microsoft.com/office/drawing/2014/main" id="{9C95EB42-7732-E5D5-E14B-5AA7E377E542}"/>
              </a:ext>
            </a:extLst>
          </p:cNvPr>
          <p:cNvPicPr>
            <a:picLocks noChangeAspect="1"/>
          </p:cNvPicPr>
          <p:nvPr/>
        </p:nvPicPr>
        <p:blipFill>
          <a:blip r:embed="rId2"/>
          <a:stretch>
            <a:fillRect/>
          </a:stretch>
        </p:blipFill>
        <p:spPr>
          <a:xfrm>
            <a:off x="2271491" y="2985983"/>
            <a:ext cx="2230347" cy="2316830"/>
          </a:xfrm>
          <a:prstGeom prst="rect">
            <a:avLst/>
          </a:prstGeom>
        </p:spPr>
      </p:pic>
      <p:pic>
        <p:nvPicPr>
          <p:cNvPr id="20" name="Image 19">
            <a:extLst>
              <a:ext uri="{FF2B5EF4-FFF2-40B4-BE49-F238E27FC236}">
                <a16:creationId xmlns:a16="http://schemas.microsoft.com/office/drawing/2014/main" id="{71016E11-208D-2EAD-1F1E-7BD740EF5819}"/>
              </a:ext>
            </a:extLst>
          </p:cNvPr>
          <p:cNvPicPr>
            <a:picLocks noChangeAspect="1"/>
          </p:cNvPicPr>
          <p:nvPr/>
        </p:nvPicPr>
        <p:blipFill>
          <a:blip r:embed="rId3"/>
          <a:stretch>
            <a:fillRect/>
          </a:stretch>
        </p:blipFill>
        <p:spPr>
          <a:xfrm>
            <a:off x="10677980" y="2156581"/>
            <a:ext cx="1324504" cy="1458067"/>
          </a:xfrm>
          <a:prstGeom prst="rect">
            <a:avLst/>
          </a:prstGeom>
        </p:spPr>
      </p:pic>
    </p:spTree>
    <p:extLst>
      <p:ext uri="{BB962C8B-B14F-4D97-AF65-F5344CB8AC3E}">
        <p14:creationId xmlns:p14="http://schemas.microsoft.com/office/powerpoint/2010/main" val="191380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20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B0BD4CB3-5C0A-39DF-06F1-C11DF3B11F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05"/>
            <a:ext cx="12192000" cy="6852596"/>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7A375C87-EAAD-31D3-7C69-66DCB72464DF}"/>
              </a:ext>
            </a:extLst>
          </p:cNvPr>
          <p:cNvSpPr>
            <a:spLocks noGrp="1"/>
          </p:cNvSpPr>
          <p:nvPr>
            <p:ph type="title"/>
          </p:nvPr>
        </p:nvSpPr>
        <p:spPr>
          <a:xfrm>
            <a:off x="-740230" y="-215829"/>
            <a:ext cx="7736115" cy="4279827"/>
          </a:xfrm>
        </p:spPr>
        <p:txBody>
          <a:bodyPr>
            <a:normAutofit/>
          </a:bodyPr>
          <a:lstStyle/>
          <a:p>
            <a:pPr algn="ctr"/>
            <a:r>
              <a:rPr lang="fr-FR" sz="5400" b="1" cap="none" dirty="0">
                <a:ln w="6600">
                  <a:solidFill>
                    <a:schemeClr val="tx1"/>
                  </a:solidFill>
                  <a:prstDash val="solid"/>
                </a:ln>
                <a:effectLst>
                  <a:outerShdw dist="38100" dir="2700000" algn="tl" rotWithShape="0">
                    <a:schemeClr val="accent2"/>
                  </a:outerShdw>
                </a:effectLst>
              </a:rPr>
              <a:t>PROCESSUS DE CRÉATION</a:t>
            </a:r>
            <a:br>
              <a:rPr lang="fr-FR" sz="5400" b="1" cap="none" dirty="0">
                <a:ln w="6600">
                  <a:solidFill>
                    <a:schemeClr val="tx1"/>
                  </a:solidFill>
                  <a:prstDash val="solid"/>
                </a:ln>
                <a:effectLst>
                  <a:outerShdw dist="38100" dir="2700000" algn="tl" rotWithShape="0">
                    <a:schemeClr val="accent2"/>
                  </a:outerShdw>
                </a:effectLst>
              </a:rPr>
            </a:br>
            <a:r>
              <a:rPr lang="fr-FR" sz="5400" b="1" cap="none" dirty="0">
                <a:ln w="6600">
                  <a:solidFill>
                    <a:schemeClr val="tx1"/>
                  </a:solidFill>
                  <a:prstDash val="solid"/>
                </a:ln>
                <a:effectLst>
                  <a:outerShdw dist="38100" dir="2700000" algn="tl" rotWithShape="0">
                    <a:schemeClr val="accent2"/>
                  </a:outerShdw>
                </a:effectLst>
              </a:rPr>
              <a:t> DE RICHESSE AVEC</a:t>
            </a:r>
            <a:br>
              <a:rPr lang="fr-FR" sz="5400" b="1" cap="none" dirty="0">
                <a:ln w="6600">
                  <a:solidFill>
                    <a:schemeClr val="tx1"/>
                  </a:solidFill>
                  <a:prstDash val="solid"/>
                </a:ln>
                <a:effectLst>
                  <a:outerShdw dist="38100" dir="2700000" algn="tl" rotWithShape="0">
                    <a:schemeClr val="accent2"/>
                  </a:outerShdw>
                </a:effectLst>
              </a:rPr>
            </a:br>
            <a:r>
              <a:rPr lang="fr-FR" sz="5400" b="1" cap="none" dirty="0">
                <a:ln w="6600">
                  <a:solidFill>
                    <a:schemeClr val="tx1"/>
                  </a:solidFill>
                  <a:prstDash val="solid"/>
                </a:ln>
                <a:effectLst>
                  <a:outerShdw dist="38100" dir="2700000" algn="tl" rotWithShape="0">
                    <a:schemeClr val="accent2"/>
                  </a:outerShdw>
                </a:effectLst>
              </a:rPr>
              <a:t> TETPROGRAM</a:t>
            </a:r>
            <a:endParaRPr lang="fr-BF" sz="5400" b="1" cap="none" dirty="0">
              <a:ln w="6600">
                <a:solidFill>
                  <a:schemeClr val="tx1"/>
                </a:solidFill>
                <a:prstDash val="solid"/>
              </a:ln>
              <a:effectLst>
                <a:outerShdw dist="38100" dir="2700000" algn="tl" rotWithShape="0">
                  <a:schemeClr val="accent2"/>
                </a:outerShdw>
              </a:effectLst>
            </a:endParaRPr>
          </a:p>
        </p:txBody>
      </p:sp>
      <p:pic>
        <p:nvPicPr>
          <p:cNvPr id="4" name="Image 3">
            <a:extLst>
              <a:ext uri="{FF2B5EF4-FFF2-40B4-BE49-F238E27FC236}">
                <a16:creationId xmlns:a16="http://schemas.microsoft.com/office/drawing/2014/main" id="{9214612C-5176-7140-7237-24C3C717D9CB}"/>
              </a:ext>
            </a:extLst>
          </p:cNvPr>
          <p:cNvPicPr>
            <a:picLocks noChangeAspect="1"/>
          </p:cNvPicPr>
          <p:nvPr/>
        </p:nvPicPr>
        <p:blipFill>
          <a:blip r:embed="rId3"/>
          <a:stretch>
            <a:fillRect/>
          </a:stretch>
        </p:blipFill>
        <p:spPr>
          <a:xfrm>
            <a:off x="126522" y="6088580"/>
            <a:ext cx="2253607" cy="764015"/>
          </a:xfrm>
          <a:prstGeom prst="rect">
            <a:avLst/>
          </a:prstGeom>
        </p:spPr>
      </p:pic>
    </p:spTree>
    <p:extLst>
      <p:ext uri="{BB962C8B-B14F-4D97-AF65-F5344CB8AC3E}">
        <p14:creationId xmlns:p14="http://schemas.microsoft.com/office/powerpoint/2010/main" val="3132372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D51E54-98B8-1C13-C15F-F2110437CED0}"/>
              </a:ext>
            </a:extLst>
          </p:cNvPr>
          <p:cNvSpPr>
            <a:spLocks noGrp="1"/>
          </p:cNvSpPr>
          <p:nvPr>
            <p:ph type="title"/>
          </p:nvPr>
        </p:nvSpPr>
        <p:spPr>
          <a:xfrm>
            <a:off x="595745" y="-198900"/>
            <a:ext cx="11416145" cy="1478570"/>
          </a:xfrm>
        </p:spPr>
        <p:txBody>
          <a:bodyPr>
            <a:normAutofit/>
          </a:bodyPr>
          <a:lstStyle/>
          <a:p>
            <a:pPr algn="ctr"/>
            <a:r>
              <a:rPr lang="fr-FR" sz="3200" b="1" dirty="0"/>
              <a:t>Comment réussir rapidement ?</a:t>
            </a:r>
            <a:endParaRPr lang="fr-BF" sz="3200" b="1" dirty="0"/>
          </a:p>
        </p:txBody>
      </p:sp>
      <p:sp>
        <p:nvSpPr>
          <p:cNvPr id="3" name="Espace réservé du contenu 2">
            <a:extLst>
              <a:ext uri="{FF2B5EF4-FFF2-40B4-BE49-F238E27FC236}">
                <a16:creationId xmlns:a16="http://schemas.microsoft.com/office/drawing/2014/main" id="{DD62911F-680E-5E03-43BE-589ED0D5FD6F}"/>
              </a:ext>
            </a:extLst>
          </p:cNvPr>
          <p:cNvSpPr>
            <a:spLocks noGrp="1"/>
          </p:cNvSpPr>
          <p:nvPr>
            <p:ph idx="1"/>
          </p:nvPr>
        </p:nvSpPr>
        <p:spPr>
          <a:xfrm>
            <a:off x="1124106" y="1992994"/>
            <a:ext cx="10359421" cy="3541714"/>
          </a:xfrm>
        </p:spPr>
        <p:txBody>
          <a:bodyPr>
            <a:normAutofit lnSpcReduction="10000"/>
          </a:bodyPr>
          <a:lstStyle/>
          <a:p>
            <a:pPr marL="571500" indent="-571500">
              <a:buFont typeface="+mj-lt"/>
              <a:buAutoNum type="romanUcPeriod"/>
            </a:pPr>
            <a:r>
              <a:rPr lang="fr-FR" sz="2800" b="1" dirty="0">
                <a:solidFill>
                  <a:srgbClr val="FFFF00"/>
                </a:solidFill>
              </a:rPr>
              <a:t>ACHETER LA FORMATION</a:t>
            </a:r>
          </a:p>
          <a:p>
            <a:pPr marL="571500" indent="-571500">
              <a:buFont typeface="+mj-lt"/>
              <a:buAutoNum type="romanUcPeriod"/>
            </a:pPr>
            <a:r>
              <a:rPr lang="fr-FR" sz="2800" b="1" dirty="0">
                <a:solidFill>
                  <a:srgbClr val="FFFF00"/>
                </a:solidFill>
              </a:rPr>
              <a:t>MAITRISER SON TABLEAU DE BORD</a:t>
            </a:r>
          </a:p>
          <a:p>
            <a:pPr marL="571500" indent="-571500">
              <a:buFont typeface="+mj-lt"/>
              <a:buAutoNum type="romanUcPeriod"/>
            </a:pPr>
            <a:r>
              <a:rPr lang="fr-FR" sz="3000" b="1" dirty="0">
                <a:solidFill>
                  <a:srgbClr val="FFFF00"/>
                </a:solidFill>
              </a:rPr>
              <a:t>COMPRENDRE L’AFFILIATION ET CE QUE VOUS GAGNER</a:t>
            </a:r>
          </a:p>
          <a:p>
            <a:pPr marL="571500" indent="-571500">
              <a:buFont typeface="+mj-lt"/>
              <a:buAutoNum type="romanUcPeriod"/>
            </a:pPr>
            <a:r>
              <a:rPr lang="fr-FR" sz="2800" b="1" dirty="0">
                <a:solidFill>
                  <a:srgbClr val="FFFF00"/>
                </a:solidFill>
              </a:rPr>
              <a:t>COMMENT AVOIR DU TRAFIC ET PARLER A LA BONNE CIBLE ?</a:t>
            </a:r>
          </a:p>
          <a:p>
            <a:pPr marL="571500" indent="-571500">
              <a:buFont typeface="+mj-lt"/>
              <a:buAutoNum type="romanUcPeriod"/>
            </a:pPr>
            <a:r>
              <a:rPr lang="fr-FR" sz="2800" b="1" dirty="0">
                <a:solidFill>
                  <a:srgbClr val="FFFF00"/>
                </a:solidFill>
              </a:rPr>
              <a:t>UTILISEZ LA MACHINE A AFFILIER ET CONSTRUISEZ VOTRE COMMUNAUTÉ</a:t>
            </a:r>
            <a:endParaRPr lang="fr-BF" sz="2800" b="1" dirty="0">
              <a:solidFill>
                <a:srgbClr val="FFFF00"/>
              </a:solidFill>
            </a:endParaRPr>
          </a:p>
        </p:txBody>
      </p:sp>
      <p:pic>
        <p:nvPicPr>
          <p:cNvPr id="5" name="Image 4">
            <a:extLst>
              <a:ext uri="{FF2B5EF4-FFF2-40B4-BE49-F238E27FC236}">
                <a16:creationId xmlns:a16="http://schemas.microsoft.com/office/drawing/2014/main" id="{32047787-D089-71E1-220B-34D201EC946B}"/>
              </a:ext>
            </a:extLst>
          </p:cNvPr>
          <p:cNvPicPr>
            <a:picLocks noChangeAspect="1"/>
          </p:cNvPicPr>
          <p:nvPr/>
        </p:nvPicPr>
        <p:blipFill>
          <a:blip r:embed="rId2"/>
          <a:stretch>
            <a:fillRect/>
          </a:stretch>
        </p:blipFill>
        <p:spPr>
          <a:xfrm>
            <a:off x="272769" y="6008914"/>
            <a:ext cx="3175826" cy="849086"/>
          </a:xfrm>
          <a:prstGeom prst="rect">
            <a:avLst/>
          </a:prstGeom>
        </p:spPr>
      </p:pic>
    </p:spTree>
    <p:extLst>
      <p:ext uri="{BB962C8B-B14F-4D97-AF65-F5344CB8AC3E}">
        <p14:creationId xmlns:p14="http://schemas.microsoft.com/office/powerpoint/2010/main" val="3313209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3A2BD-5EF3-7645-899D-8C5DF58134BF}"/>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4FEFF072-F155-B53E-69B2-6179386AC185}"/>
              </a:ext>
            </a:extLst>
          </p:cNvPr>
          <p:cNvPicPr>
            <a:picLocks noChangeAspect="1"/>
          </p:cNvPicPr>
          <p:nvPr/>
        </p:nvPicPr>
        <p:blipFill>
          <a:blip r:embed="rId2"/>
          <a:stretch>
            <a:fillRect/>
          </a:stretch>
        </p:blipFill>
        <p:spPr>
          <a:xfrm>
            <a:off x="0" y="0"/>
            <a:ext cx="12192000" cy="6858000"/>
          </a:xfrm>
          <a:prstGeom prst="rect">
            <a:avLst/>
          </a:prstGeom>
        </p:spPr>
      </p:pic>
      <p:pic>
        <p:nvPicPr>
          <p:cNvPr id="3" name="Image 2">
            <a:extLst>
              <a:ext uri="{FF2B5EF4-FFF2-40B4-BE49-F238E27FC236}">
                <a16:creationId xmlns:a16="http://schemas.microsoft.com/office/drawing/2014/main" id="{EC4839C8-B720-B8F1-7DA0-E5974397025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532" b="99603" l="9615" r="89941">
                        <a14:foregroundMark x1="53698" y1="8730" x2="53698" y2="8730"/>
                        <a14:foregroundMark x1="42012" y1="89484" x2="45414" y2="93452"/>
                        <a14:backgroundMark x1="27663" y1="86111" x2="36686" y2="87698"/>
                        <a14:backgroundMark x1="36686" y1="87698" x2="37722" y2="99405"/>
                        <a14:backgroundMark x1="34320" y1="95040" x2="35059" y2="99603"/>
                      </a14:backgroundRemoval>
                    </a14:imgEffect>
                  </a14:imgLayer>
                </a14:imgProps>
              </a:ext>
            </a:extLst>
          </a:blip>
          <a:srcRect b="30159"/>
          <a:stretch>
            <a:fillRect/>
          </a:stretch>
        </p:blipFill>
        <p:spPr>
          <a:xfrm>
            <a:off x="10256813" y="3951891"/>
            <a:ext cx="2111649" cy="2619714"/>
          </a:xfrm>
          <a:prstGeom prst="rect">
            <a:avLst/>
          </a:prstGeom>
        </p:spPr>
      </p:pic>
      <p:sp>
        <p:nvSpPr>
          <p:cNvPr id="5" name="ZoneTexte 4">
            <a:extLst>
              <a:ext uri="{FF2B5EF4-FFF2-40B4-BE49-F238E27FC236}">
                <a16:creationId xmlns:a16="http://schemas.microsoft.com/office/drawing/2014/main" id="{936EFAC2-3D6F-D9D1-090D-B2623CA75A87}"/>
              </a:ext>
            </a:extLst>
          </p:cNvPr>
          <p:cNvSpPr txBox="1"/>
          <p:nvPr/>
        </p:nvSpPr>
        <p:spPr>
          <a:xfrm>
            <a:off x="10485027" y="6550084"/>
            <a:ext cx="1285095" cy="369332"/>
          </a:xfrm>
          <a:prstGeom prst="rect">
            <a:avLst/>
          </a:prstGeom>
          <a:noFill/>
        </p:spPr>
        <p:txBody>
          <a:bodyPr wrap="none" rtlCol="0">
            <a:spAutoFit/>
          </a:bodyPr>
          <a:lstStyle/>
          <a:p>
            <a:r>
              <a:rPr lang="fr-FR" dirty="0">
                <a:solidFill>
                  <a:schemeClr val="bg1"/>
                </a:solidFill>
              </a:rPr>
              <a:t>M, </a:t>
            </a:r>
            <a:r>
              <a:rPr lang="fr-FR" dirty="0" err="1">
                <a:solidFill>
                  <a:schemeClr val="bg1"/>
                </a:solidFill>
              </a:rPr>
              <a:t>Eric</a:t>
            </a:r>
            <a:r>
              <a:rPr lang="fr-FR" dirty="0">
                <a:solidFill>
                  <a:schemeClr val="bg1"/>
                </a:solidFill>
              </a:rPr>
              <a:t> YAO</a:t>
            </a:r>
            <a:endParaRPr lang="fr-BF" dirty="0">
              <a:solidFill>
                <a:schemeClr val="bg1"/>
              </a:solidFill>
            </a:endParaRPr>
          </a:p>
        </p:txBody>
      </p:sp>
    </p:spTree>
    <p:extLst>
      <p:ext uri="{BB962C8B-B14F-4D97-AF65-F5344CB8AC3E}">
        <p14:creationId xmlns:p14="http://schemas.microsoft.com/office/powerpoint/2010/main" val="2220880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a:extLst>
              <a:ext uri="{FF2B5EF4-FFF2-40B4-BE49-F238E27FC236}">
                <a16:creationId xmlns:a16="http://schemas.microsoft.com/office/drawing/2014/main" id="{1C02F4F9-642F-FB2F-C22A-F44CC7B8D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4403" y="-336884"/>
            <a:ext cx="9582973" cy="7194884"/>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3BAFC32C-20B7-6314-FE82-80638B335E3E}"/>
              </a:ext>
            </a:extLst>
          </p:cNvPr>
          <p:cNvSpPr>
            <a:spLocks noGrp="1"/>
          </p:cNvSpPr>
          <p:nvPr>
            <p:ph type="title"/>
          </p:nvPr>
        </p:nvSpPr>
        <p:spPr>
          <a:xfrm>
            <a:off x="-649705" y="0"/>
            <a:ext cx="12548937" cy="1478570"/>
          </a:xfrm>
        </p:spPr>
        <p:txBody>
          <a:bodyPr>
            <a:normAutofit/>
          </a:bodyPr>
          <a:lstStyle/>
          <a:p>
            <a:r>
              <a:rPr lang="fr-FR" sz="2800" b="1" cap="none" dirty="0"/>
              <a:t>LES PRINCIPALES FAÇONS LÉGALES DE GAGNER DE L'ARGENT  SUR INTERNET </a:t>
            </a:r>
            <a:endParaRPr lang="fr-BF" sz="2800" b="1" cap="none" dirty="0"/>
          </a:p>
        </p:txBody>
      </p:sp>
      <p:sp>
        <p:nvSpPr>
          <p:cNvPr id="4" name="Rectangle 1">
            <a:extLst>
              <a:ext uri="{FF2B5EF4-FFF2-40B4-BE49-F238E27FC236}">
                <a16:creationId xmlns:a16="http://schemas.microsoft.com/office/drawing/2014/main" id="{B6911E34-9E45-40A5-A406-A8F2F3BDAF45}"/>
              </a:ext>
            </a:extLst>
          </p:cNvPr>
          <p:cNvSpPr>
            <a:spLocks noGrp="1" noChangeArrowheads="1"/>
          </p:cNvSpPr>
          <p:nvPr>
            <p:ph idx="1"/>
          </p:nvPr>
        </p:nvSpPr>
        <p:spPr bwMode="auto">
          <a:xfrm>
            <a:off x="6111387" y="1607560"/>
            <a:ext cx="6267573"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SzTx/>
              <a:buFontTx/>
              <a:buChar char="•"/>
            </a:pPr>
            <a:r>
              <a:rPr lang="fr-FR" altLang="fr-BF" sz="3200" dirty="0">
                <a:latin typeface="Arial" panose="020B0604020202020204" pitchFamily="34" charset="0"/>
              </a:rPr>
              <a:t>E-c</a:t>
            </a:r>
            <a:r>
              <a:rPr kumimoji="0" lang="fr-BF" altLang="fr-BF" sz="3200" i="0" u="none" strike="noStrike" cap="none" normalizeH="0" baseline="0" dirty="0" err="1">
                <a:ln>
                  <a:noFill/>
                </a:ln>
                <a:solidFill>
                  <a:schemeClr val="tx1"/>
                </a:solidFill>
                <a:effectLst/>
                <a:latin typeface="Arial" panose="020B0604020202020204" pitchFamily="34" charset="0"/>
              </a:rPr>
              <a:t>ommerce</a:t>
            </a:r>
            <a:r>
              <a:rPr kumimoji="0" lang="fr-FR" altLang="fr-BF" sz="3200" i="0" u="none" strike="noStrike" cap="none" normalizeH="0" baseline="0" dirty="0">
                <a:ln>
                  <a:noFill/>
                </a:ln>
                <a:solidFill>
                  <a:schemeClr val="tx1"/>
                </a:solidFill>
                <a:effectLst/>
                <a:latin typeface="Arial" panose="020B0604020202020204" pitchFamily="34" charset="0"/>
              </a:rPr>
              <a:t> &amp; </a:t>
            </a:r>
            <a:r>
              <a:rPr lang="fr-BF" altLang="fr-BF" sz="3200" dirty="0" err="1">
                <a:latin typeface="Arial" panose="020B0604020202020204" pitchFamily="34" charset="0"/>
              </a:rPr>
              <a:t>Dropshipping</a:t>
            </a:r>
            <a:endParaRPr kumimoji="0" lang="fr-BF" altLang="fr-BF" sz="32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BF" altLang="fr-BF" sz="3200" i="0" u="none" strike="noStrike" cap="none" normalizeH="0" baseline="0" dirty="0">
                <a:ln>
                  <a:noFill/>
                </a:ln>
                <a:solidFill>
                  <a:schemeClr val="tx1"/>
                </a:solidFill>
                <a:effectLst/>
                <a:latin typeface="Arial" panose="020B0604020202020204" pitchFamily="34" charset="0"/>
              </a:rPr>
              <a:t>Marketing d'affiliation </a:t>
            </a:r>
            <a:endParaRPr kumimoji="0" lang="fr-FR" altLang="fr-BF" sz="32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BF" altLang="fr-BF" sz="3200" i="0" u="none" strike="noStrike" cap="none" normalizeH="0" baseline="0" dirty="0">
                <a:ln>
                  <a:noFill/>
                </a:ln>
                <a:solidFill>
                  <a:schemeClr val="tx1"/>
                </a:solidFill>
                <a:effectLst/>
                <a:latin typeface="Arial" panose="020B0604020202020204" pitchFamily="34" charset="0"/>
              </a:rPr>
              <a:t>Publicité en ligne </a:t>
            </a:r>
            <a:endParaRPr kumimoji="0" lang="fr-FR" altLang="fr-BF" sz="32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BF" altLang="fr-BF" sz="3200" i="0" u="none" strike="noStrike" cap="none" normalizeH="0" baseline="0" dirty="0">
                <a:ln>
                  <a:noFill/>
                </a:ln>
                <a:solidFill>
                  <a:schemeClr val="tx1"/>
                </a:solidFill>
                <a:effectLst/>
                <a:latin typeface="Arial" panose="020B0604020202020204" pitchFamily="34" charset="0"/>
              </a:rPr>
              <a:t>Freelance et services : </a:t>
            </a:r>
            <a:endParaRPr kumimoji="0" lang="fr-FR" altLang="fr-BF" sz="32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fr-BF" altLang="fr-BF" sz="3200" i="0" u="none" strike="noStrike" cap="none" normalizeH="0" baseline="0" dirty="0">
                <a:ln>
                  <a:noFill/>
                </a:ln>
                <a:solidFill>
                  <a:schemeClr val="tx1"/>
                </a:solidFill>
                <a:effectLst/>
                <a:latin typeface="Arial" panose="020B0604020202020204" pitchFamily="34" charset="0"/>
              </a:rPr>
              <a:t>Consultation et coaching </a:t>
            </a:r>
            <a:endParaRPr kumimoji="0" lang="fr-FR" altLang="fr-BF" sz="32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BF" altLang="fr-BF" sz="3200" i="0" u="none" strike="noStrike" cap="none" normalizeH="0" baseline="0" dirty="0">
                <a:ln>
                  <a:noFill/>
                </a:ln>
                <a:solidFill>
                  <a:schemeClr val="tx1"/>
                </a:solidFill>
                <a:effectLst/>
                <a:latin typeface="Arial" panose="020B0604020202020204" pitchFamily="34" charset="0"/>
              </a:rPr>
              <a:t>Création de contenu </a:t>
            </a:r>
            <a:endParaRPr kumimoji="0" lang="fr-FR" altLang="fr-BF" sz="32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BF" altLang="fr-BF" sz="3200" i="0" u="none" strike="noStrike" cap="none" normalizeH="0" baseline="0" dirty="0">
                <a:ln>
                  <a:noFill/>
                </a:ln>
                <a:solidFill>
                  <a:schemeClr val="tx1"/>
                </a:solidFill>
                <a:effectLst/>
                <a:latin typeface="Arial" panose="020B0604020202020204" pitchFamily="34" charset="0"/>
              </a:rPr>
              <a:t>Investissements en ligne </a:t>
            </a:r>
            <a:endParaRPr kumimoji="0" lang="fr-FR" altLang="fr-BF" sz="32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BF" altLang="fr-BF" sz="3200" i="0" u="none" strike="noStrike" cap="none" normalizeH="0" baseline="0" dirty="0">
                <a:ln>
                  <a:noFill/>
                </a:ln>
                <a:solidFill>
                  <a:schemeClr val="tx1"/>
                </a:solidFill>
                <a:effectLst/>
                <a:latin typeface="Arial" panose="020B0604020202020204" pitchFamily="34" charset="0"/>
              </a:rPr>
              <a:t>Développement </a:t>
            </a:r>
            <a:r>
              <a:rPr kumimoji="0" lang="fr-FR" altLang="fr-BF" sz="3200" i="0" u="none" strike="noStrike" cap="none" normalizeH="0" baseline="0" dirty="0">
                <a:ln>
                  <a:noFill/>
                </a:ln>
                <a:solidFill>
                  <a:schemeClr val="tx1"/>
                </a:solidFill>
                <a:effectLst/>
                <a:latin typeface="Arial" panose="020B0604020202020204" pitchFamily="34" charset="0"/>
              </a:rPr>
              <a:t>web</a:t>
            </a:r>
          </a:p>
        </p:txBody>
      </p:sp>
    </p:spTree>
    <p:extLst>
      <p:ext uri="{BB962C8B-B14F-4D97-AF65-F5344CB8AC3E}">
        <p14:creationId xmlns:p14="http://schemas.microsoft.com/office/powerpoint/2010/main" val="3659491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Shape 0"/>
          <p:cNvSpPr/>
          <p:nvPr/>
        </p:nvSpPr>
        <p:spPr>
          <a:xfrm>
            <a:off x="13058" y="-6607"/>
            <a:ext cx="12192000" cy="6858000"/>
          </a:xfrm>
          <a:prstGeom prst="rect">
            <a:avLst/>
          </a:prstGeom>
          <a:solidFill>
            <a:srgbClr val="0D0A2C">
              <a:alpha val="75000"/>
            </a:srgbClr>
          </a:solidFill>
          <a:ln/>
        </p:spPr>
      </p:sp>
      <p:sp>
        <p:nvSpPr>
          <p:cNvPr id="5" name="Text 1"/>
          <p:cNvSpPr/>
          <p:nvPr/>
        </p:nvSpPr>
        <p:spPr>
          <a:xfrm>
            <a:off x="436236" y="154439"/>
            <a:ext cx="7183764" cy="2082998"/>
          </a:xfrm>
          <a:prstGeom prst="rect">
            <a:avLst/>
          </a:prstGeom>
          <a:noFill/>
          <a:ln/>
        </p:spPr>
        <p:txBody>
          <a:bodyPr wrap="square" rtlCol="0" anchor="t"/>
          <a:lstStyle/>
          <a:p>
            <a:pPr algn="ctr">
              <a:lnSpc>
                <a:spcPts val="5467"/>
              </a:lnSpc>
            </a:pPr>
            <a:r>
              <a:rPr lang="en-US" sz="4374" dirty="0">
                <a:solidFill>
                  <a:srgbClr val="F2F0F4"/>
                </a:solidFill>
                <a:latin typeface="Montserrat" pitchFamily="34" charset="0"/>
                <a:ea typeface="Montserrat" pitchFamily="34" charset="-122"/>
                <a:cs typeface="Montserrat" pitchFamily="34" charset="-120"/>
              </a:rPr>
              <a:t>Qu'est-ce que le marketing d'affiliation ?</a:t>
            </a:r>
            <a:endParaRPr lang="en-US" sz="4374" dirty="0"/>
          </a:p>
        </p:txBody>
      </p:sp>
      <p:sp>
        <p:nvSpPr>
          <p:cNvPr id="6" name="Text 2"/>
          <p:cNvSpPr/>
          <p:nvPr/>
        </p:nvSpPr>
        <p:spPr>
          <a:xfrm>
            <a:off x="503904" y="1885820"/>
            <a:ext cx="6612194" cy="1543181"/>
          </a:xfrm>
          <a:prstGeom prst="rect">
            <a:avLst/>
          </a:prstGeom>
          <a:noFill/>
          <a:ln/>
        </p:spPr>
        <p:txBody>
          <a:bodyPr wrap="square" rtlCol="0" anchor="t"/>
          <a:lstStyle/>
          <a:p>
            <a:pPr algn="just">
              <a:lnSpc>
                <a:spcPts val="2332"/>
              </a:lnSpc>
            </a:pPr>
            <a:r>
              <a:rPr lang="en-US" sz="2333" dirty="0" err="1">
                <a:solidFill>
                  <a:srgbClr val="DCD7E5"/>
                </a:solidFill>
                <a:latin typeface="Heebo" pitchFamily="34" charset="0"/>
                <a:ea typeface="Heebo" pitchFamily="34" charset="-122"/>
                <a:cs typeface="Heebo" pitchFamily="34" charset="-120"/>
              </a:rPr>
              <a:t>Modèle</a:t>
            </a:r>
            <a:r>
              <a:rPr lang="en-US" sz="2333" dirty="0">
                <a:solidFill>
                  <a:srgbClr val="DCD7E5"/>
                </a:solidFill>
                <a:latin typeface="Heebo" pitchFamily="34" charset="0"/>
                <a:ea typeface="Heebo" pitchFamily="34" charset="-122"/>
                <a:cs typeface="Heebo" pitchFamily="34" charset="-120"/>
              </a:rPr>
              <a:t> commercial où </a:t>
            </a:r>
            <a:r>
              <a:rPr lang="en-US" sz="2333" dirty="0" err="1">
                <a:solidFill>
                  <a:srgbClr val="DCD7E5"/>
                </a:solidFill>
                <a:latin typeface="Heebo" pitchFamily="34" charset="0"/>
                <a:ea typeface="Heebo" pitchFamily="34" charset="-122"/>
                <a:cs typeface="Heebo" pitchFamily="34" charset="-120"/>
              </a:rPr>
              <a:t>une</a:t>
            </a:r>
            <a:r>
              <a:rPr lang="en-US" sz="2333" dirty="0">
                <a:solidFill>
                  <a:srgbClr val="DCD7E5"/>
                </a:solidFill>
                <a:latin typeface="Heebo" pitchFamily="34" charset="0"/>
                <a:ea typeface="Heebo" pitchFamily="34" charset="-122"/>
                <a:cs typeface="Heebo" pitchFamily="34" charset="-120"/>
              </a:rPr>
              <a:t> </a:t>
            </a:r>
            <a:r>
              <a:rPr lang="en-US" sz="2333" b="1" dirty="0" err="1">
                <a:solidFill>
                  <a:srgbClr val="DCD7E5"/>
                </a:solidFill>
                <a:latin typeface="Heebo" pitchFamily="34" charset="0"/>
                <a:ea typeface="Heebo" pitchFamily="34" charset="-122"/>
                <a:cs typeface="Heebo" pitchFamily="34" charset="-120"/>
              </a:rPr>
              <a:t>entreprise</a:t>
            </a:r>
            <a:r>
              <a:rPr lang="en-US" sz="2333" b="1" dirty="0">
                <a:solidFill>
                  <a:srgbClr val="DCD7E5"/>
                </a:solidFill>
                <a:latin typeface="Heebo" pitchFamily="34" charset="0"/>
                <a:ea typeface="Heebo" pitchFamily="34" charset="-122"/>
                <a:cs typeface="Heebo" pitchFamily="34" charset="-120"/>
              </a:rPr>
              <a:t> (</a:t>
            </a:r>
            <a:r>
              <a:rPr lang="en-US" sz="2333" b="1" dirty="0" err="1">
                <a:solidFill>
                  <a:srgbClr val="DCD7E5"/>
                </a:solidFill>
                <a:latin typeface="Heebo" pitchFamily="34" charset="0"/>
                <a:ea typeface="Heebo" pitchFamily="34" charset="-122"/>
                <a:cs typeface="Heebo" pitchFamily="34" charset="-120"/>
              </a:rPr>
              <a:t>affilieur</a:t>
            </a:r>
            <a:r>
              <a:rPr lang="en-US" sz="2333" b="1" dirty="0">
                <a:solidFill>
                  <a:srgbClr val="DCD7E5"/>
                </a:solidFill>
                <a:latin typeface="Heebo" pitchFamily="34" charset="0"/>
                <a:ea typeface="Heebo" pitchFamily="34" charset="-122"/>
                <a:cs typeface="Heebo" pitchFamily="34" charset="-120"/>
              </a:rPr>
              <a:t>) </a:t>
            </a:r>
            <a:r>
              <a:rPr lang="en-US" sz="2333" dirty="0">
                <a:solidFill>
                  <a:srgbClr val="DCD7E5"/>
                </a:solidFill>
                <a:latin typeface="Heebo" pitchFamily="34" charset="0"/>
                <a:ea typeface="Heebo" pitchFamily="34" charset="-122"/>
                <a:cs typeface="Heebo" pitchFamily="34" charset="-120"/>
              </a:rPr>
              <a:t>récompense des </a:t>
            </a:r>
            <a:r>
              <a:rPr lang="en-US" sz="2333" b="1" dirty="0">
                <a:solidFill>
                  <a:srgbClr val="DCD7E5"/>
                </a:solidFill>
                <a:latin typeface="Heebo" pitchFamily="34" charset="0"/>
                <a:ea typeface="Heebo" pitchFamily="34" charset="-122"/>
                <a:cs typeface="Heebo" pitchFamily="34" charset="-120"/>
              </a:rPr>
              <a:t>partenaires (affiliés) </a:t>
            </a:r>
            <a:r>
              <a:rPr lang="en-US" sz="2333" dirty="0">
                <a:solidFill>
                  <a:srgbClr val="DCD7E5"/>
                </a:solidFill>
                <a:latin typeface="Heebo" pitchFamily="34" charset="0"/>
                <a:ea typeface="Heebo" pitchFamily="34" charset="-122"/>
                <a:cs typeface="Heebo" pitchFamily="34" charset="-120"/>
              </a:rPr>
              <a:t>pour chaque visiteur, client ou vente générée par les efforts de marketing de l'affilié.</a:t>
            </a:r>
            <a:endParaRPr lang="en-US" sz="2333" dirty="0"/>
          </a:p>
        </p:txBody>
      </p:sp>
      <p:pic>
        <p:nvPicPr>
          <p:cNvPr id="9" name="Image 8">
            <a:extLst>
              <a:ext uri="{FF2B5EF4-FFF2-40B4-BE49-F238E27FC236}">
                <a16:creationId xmlns:a16="http://schemas.microsoft.com/office/drawing/2014/main" id="{6B7F6ACF-50E6-1EC1-2741-ACBDA451B7B1}"/>
              </a:ext>
            </a:extLst>
          </p:cNvPr>
          <p:cNvPicPr>
            <a:picLocks noChangeAspect="1"/>
          </p:cNvPicPr>
          <p:nvPr/>
        </p:nvPicPr>
        <p:blipFill>
          <a:blip r:embed="rId4"/>
          <a:stretch>
            <a:fillRect/>
          </a:stretch>
        </p:blipFill>
        <p:spPr>
          <a:xfrm>
            <a:off x="13058" y="-6607"/>
            <a:ext cx="805478" cy="805478"/>
          </a:xfrm>
          <a:prstGeom prst="rect">
            <a:avLst/>
          </a:prstGeom>
        </p:spPr>
      </p:pic>
      <p:sp>
        <p:nvSpPr>
          <p:cNvPr id="7" name="Text 2">
            <a:extLst>
              <a:ext uri="{FF2B5EF4-FFF2-40B4-BE49-F238E27FC236}">
                <a16:creationId xmlns:a16="http://schemas.microsoft.com/office/drawing/2014/main" id="{EDD4E2E1-D1B7-8730-34A4-6CF7199F370C}"/>
              </a:ext>
            </a:extLst>
          </p:cNvPr>
          <p:cNvSpPr/>
          <p:nvPr/>
        </p:nvSpPr>
        <p:spPr>
          <a:xfrm>
            <a:off x="503904" y="3637954"/>
            <a:ext cx="6612194" cy="1543181"/>
          </a:xfrm>
          <a:prstGeom prst="rect">
            <a:avLst/>
          </a:prstGeom>
          <a:noFill/>
          <a:ln/>
        </p:spPr>
        <p:txBody>
          <a:bodyPr wrap="square" rtlCol="0" anchor="t"/>
          <a:lstStyle/>
          <a:p>
            <a:pPr algn="just">
              <a:lnSpc>
                <a:spcPts val="2332"/>
              </a:lnSpc>
            </a:pPr>
            <a:r>
              <a:rPr lang="en-US" sz="2333" b="1" dirty="0" err="1">
                <a:solidFill>
                  <a:srgbClr val="DCD7E5"/>
                </a:solidFill>
                <a:latin typeface="Heebo" pitchFamily="34" charset="0"/>
                <a:ea typeface="Heebo" pitchFamily="34" charset="-122"/>
                <a:cs typeface="Heebo" pitchFamily="34" charset="-120"/>
              </a:rPr>
              <a:t>L'annonceur</a:t>
            </a:r>
            <a:r>
              <a:rPr lang="en-US" sz="2333" b="1" dirty="0">
                <a:solidFill>
                  <a:srgbClr val="DCD7E5"/>
                </a:solidFill>
                <a:latin typeface="Heebo" pitchFamily="34" charset="0"/>
                <a:ea typeface="Heebo" pitchFamily="34" charset="-122"/>
                <a:cs typeface="Heebo" pitchFamily="34" charset="-120"/>
              </a:rPr>
              <a:t> / </a:t>
            </a:r>
            <a:r>
              <a:rPr lang="en-US" sz="2333" b="1" dirty="0" err="1">
                <a:solidFill>
                  <a:srgbClr val="DCD7E5"/>
                </a:solidFill>
                <a:latin typeface="Heebo" pitchFamily="34" charset="0"/>
                <a:ea typeface="Heebo" pitchFamily="34" charset="-122"/>
                <a:cs typeface="Heebo" pitchFamily="34" charset="-120"/>
              </a:rPr>
              <a:t>affilieur</a:t>
            </a:r>
            <a:r>
              <a:rPr lang="en-US" sz="2333" b="1" dirty="0">
                <a:solidFill>
                  <a:srgbClr val="DCD7E5"/>
                </a:solidFill>
                <a:latin typeface="Heebo" pitchFamily="34" charset="0"/>
                <a:ea typeface="Heebo" pitchFamily="34" charset="-122"/>
                <a:cs typeface="Heebo" pitchFamily="34" charset="-120"/>
              </a:rPr>
              <a:t> </a:t>
            </a:r>
            <a:r>
              <a:rPr lang="en-US" sz="2333" dirty="0" err="1">
                <a:solidFill>
                  <a:srgbClr val="DCD7E5"/>
                </a:solidFill>
                <a:latin typeface="Heebo" pitchFamily="34" charset="0"/>
                <a:ea typeface="Heebo" pitchFamily="34" charset="-122"/>
                <a:cs typeface="Heebo" pitchFamily="34" charset="-120"/>
              </a:rPr>
              <a:t>crée</a:t>
            </a:r>
            <a:r>
              <a:rPr lang="en-US" sz="2333" dirty="0">
                <a:solidFill>
                  <a:srgbClr val="DCD7E5"/>
                </a:solidFill>
                <a:latin typeface="Heebo" pitchFamily="34" charset="0"/>
                <a:ea typeface="Heebo" pitchFamily="34" charset="-122"/>
                <a:cs typeface="Heebo" pitchFamily="34" charset="-120"/>
              </a:rPr>
              <a:t> un produit ou un service à </a:t>
            </a:r>
            <a:r>
              <a:rPr lang="en-US" sz="2333" dirty="0" err="1">
                <a:solidFill>
                  <a:srgbClr val="DCD7E5"/>
                </a:solidFill>
                <a:latin typeface="Heebo" pitchFamily="34" charset="0"/>
                <a:ea typeface="Heebo" pitchFamily="34" charset="-122"/>
                <a:cs typeface="Heebo" pitchFamily="34" charset="-120"/>
              </a:rPr>
              <a:t>vendre</a:t>
            </a:r>
            <a:r>
              <a:rPr lang="en-US" sz="2333" dirty="0">
                <a:solidFill>
                  <a:srgbClr val="DCD7E5"/>
                </a:solidFill>
                <a:latin typeface="Heebo" pitchFamily="34" charset="0"/>
                <a:ea typeface="Heebo" pitchFamily="34" charset="-122"/>
                <a:cs typeface="Heebo" pitchFamily="34" charset="-120"/>
              </a:rPr>
              <a:t>.</a:t>
            </a:r>
          </a:p>
          <a:p>
            <a:pPr algn="just">
              <a:lnSpc>
                <a:spcPts val="2332"/>
              </a:lnSpc>
            </a:pPr>
            <a:r>
              <a:rPr lang="en-US" sz="2333" dirty="0">
                <a:solidFill>
                  <a:srgbClr val="DCD7E5"/>
                </a:solidFill>
                <a:latin typeface="Heebo" pitchFamily="34" charset="0"/>
                <a:ea typeface="Heebo" pitchFamily="34" charset="-122"/>
                <a:cs typeface="Heebo" pitchFamily="34" charset="-120"/>
              </a:rPr>
              <a:t> </a:t>
            </a:r>
            <a:r>
              <a:rPr lang="en-US" sz="2333" b="1" dirty="0">
                <a:solidFill>
                  <a:srgbClr val="DCD7E5"/>
                </a:solidFill>
                <a:latin typeface="Heebo" pitchFamily="34" charset="0"/>
                <a:ea typeface="Heebo" pitchFamily="34" charset="-122"/>
                <a:cs typeface="Heebo" pitchFamily="34" charset="-120"/>
              </a:rPr>
              <a:t>L'affilié</a:t>
            </a:r>
            <a:r>
              <a:rPr lang="en-US" sz="2333" dirty="0">
                <a:solidFill>
                  <a:srgbClr val="DCD7E5"/>
                </a:solidFill>
                <a:latin typeface="Heebo" pitchFamily="34" charset="0"/>
                <a:ea typeface="Heebo" pitchFamily="34" charset="-122"/>
                <a:cs typeface="Heebo" pitchFamily="34" charset="-120"/>
              </a:rPr>
              <a:t> fait la promotion du produit de l'annonceur en échange d'une commission sur les ventes.</a:t>
            </a:r>
            <a:endParaRPr lang="en-US" sz="2333" dirty="0"/>
          </a:p>
        </p:txBody>
      </p:sp>
      <p:sp>
        <p:nvSpPr>
          <p:cNvPr id="8" name="Text 2">
            <a:extLst>
              <a:ext uri="{FF2B5EF4-FFF2-40B4-BE49-F238E27FC236}">
                <a16:creationId xmlns:a16="http://schemas.microsoft.com/office/drawing/2014/main" id="{FE3A1B1F-46BD-E62E-A935-229FE4E7DA8C}"/>
              </a:ext>
            </a:extLst>
          </p:cNvPr>
          <p:cNvSpPr/>
          <p:nvPr/>
        </p:nvSpPr>
        <p:spPr>
          <a:xfrm>
            <a:off x="415796" y="5361321"/>
            <a:ext cx="6612194" cy="1300336"/>
          </a:xfrm>
          <a:prstGeom prst="rect">
            <a:avLst/>
          </a:prstGeom>
          <a:noFill/>
          <a:ln/>
        </p:spPr>
        <p:txBody>
          <a:bodyPr wrap="square" rtlCol="0" anchor="t"/>
          <a:lstStyle/>
          <a:p>
            <a:pPr algn="just">
              <a:lnSpc>
                <a:spcPts val="2332"/>
              </a:lnSpc>
            </a:pPr>
            <a:r>
              <a:rPr lang="en-US" sz="2333" dirty="0">
                <a:solidFill>
                  <a:srgbClr val="DCD7E5"/>
                </a:solidFill>
                <a:latin typeface="Heebo" pitchFamily="34" charset="0"/>
                <a:ea typeface="Heebo" pitchFamily="34" charset="-122"/>
                <a:cs typeface="Heebo" pitchFamily="34" charset="-120"/>
              </a:rPr>
              <a:t>Ce modèle permet aux annonceurs d'étendre leur portée et aux affiliés de gagner de l'argent en recommandant des produits ou des services pertinents à leur public.</a:t>
            </a:r>
            <a:endParaRPr lang="en-US" sz="2333" dirty="0"/>
          </a:p>
        </p:txBody>
      </p:sp>
      <p:pic>
        <p:nvPicPr>
          <p:cNvPr id="10" name="Image 1" descr="preencoded.png">
            <a:extLst>
              <a:ext uri="{FF2B5EF4-FFF2-40B4-BE49-F238E27FC236}">
                <a16:creationId xmlns:a16="http://schemas.microsoft.com/office/drawing/2014/main" id="{0FB45A98-8C80-C62E-A3CE-CAC7CEF221BC}"/>
              </a:ext>
            </a:extLst>
          </p:cNvPr>
          <p:cNvPicPr>
            <a:picLocks noChangeAspect="1"/>
          </p:cNvPicPr>
          <p:nvPr/>
        </p:nvPicPr>
        <p:blipFill>
          <a:blip r:embed="rId5"/>
          <a:stretch>
            <a:fillRect/>
          </a:stretch>
        </p:blipFill>
        <p:spPr>
          <a:xfrm>
            <a:off x="7633058" y="0"/>
            <a:ext cx="457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22" name="Shape 0">
            <a:extLst>
              <a:ext uri="{FF2B5EF4-FFF2-40B4-BE49-F238E27FC236}">
                <a16:creationId xmlns:a16="http://schemas.microsoft.com/office/drawing/2014/main" id="{8DAB7A1F-EF33-0736-0A7A-229884BF7C35}"/>
              </a:ext>
            </a:extLst>
          </p:cNvPr>
          <p:cNvSpPr/>
          <p:nvPr/>
        </p:nvSpPr>
        <p:spPr>
          <a:xfrm>
            <a:off x="-13058" y="6607"/>
            <a:ext cx="12192000" cy="6858000"/>
          </a:xfrm>
          <a:prstGeom prst="rect">
            <a:avLst/>
          </a:prstGeom>
          <a:solidFill>
            <a:srgbClr val="0D0A2C">
              <a:alpha val="75000"/>
            </a:srgbClr>
          </a:solidFill>
          <a:ln/>
        </p:spPr>
        <p:txBody>
          <a:bodyPr/>
          <a:lstStyle/>
          <a:p>
            <a:endParaRPr lang="fr-BF" sz="1500" dirty="0"/>
          </a:p>
        </p:txBody>
      </p:sp>
      <p:sp>
        <p:nvSpPr>
          <p:cNvPr id="5" name="Text 1"/>
          <p:cNvSpPr/>
          <p:nvPr/>
        </p:nvSpPr>
        <p:spPr>
          <a:xfrm>
            <a:off x="1971441" y="527531"/>
            <a:ext cx="3954346" cy="1147564"/>
          </a:xfrm>
          <a:prstGeom prst="rect">
            <a:avLst/>
          </a:prstGeom>
          <a:noFill/>
          <a:ln/>
        </p:spPr>
        <p:txBody>
          <a:bodyPr wrap="square" rtlCol="0" anchor="t"/>
          <a:lstStyle/>
          <a:p>
            <a:pPr algn="l"/>
            <a:r>
              <a:rPr lang="fr-FR" sz="4400" b="1" dirty="0">
                <a:latin typeface="var(--font-secondary)"/>
              </a:rPr>
              <a:t>Petite histoire…</a:t>
            </a:r>
          </a:p>
        </p:txBody>
      </p:sp>
      <p:pic>
        <p:nvPicPr>
          <p:cNvPr id="23" name="Image 22">
            <a:extLst>
              <a:ext uri="{FF2B5EF4-FFF2-40B4-BE49-F238E27FC236}">
                <a16:creationId xmlns:a16="http://schemas.microsoft.com/office/drawing/2014/main" id="{B2842F8E-9D9B-6BB7-59A5-B3966928E719}"/>
              </a:ext>
            </a:extLst>
          </p:cNvPr>
          <p:cNvPicPr>
            <a:picLocks noChangeAspect="1"/>
          </p:cNvPicPr>
          <p:nvPr/>
        </p:nvPicPr>
        <p:blipFill>
          <a:blip r:embed="rId4"/>
          <a:stretch>
            <a:fillRect/>
          </a:stretch>
        </p:blipFill>
        <p:spPr>
          <a:xfrm>
            <a:off x="13058" y="-6607"/>
            <a:ext cx="805478" cy="805478"/>
          </a:xfrm>
          <a:prstGeom prst="rect">
            <a:avLst/>
          </a:prstGeom>
        </p:spPr>
      </p:pic>
      <p:sp>
        <p:nvSpPr>
          <p:cNvPr id="25" name="ZoneTexte 24">
            <a:extLst>
              <a:ext uri="{FF2B5EF4-FFF2-40B4-BE49-F238E27FC236}">
                <a16:creationId xmlns:a16="http://schemas.microsoft.com/office/drawing/2014/main" id="{64FE637C-A192-EC77-5407-9DA1A3913FB6}"/>
              </a:ext>
            </a:extLst>
          </p:cNvPr>
          <p:cNvSpPr txBox="1"/>
          <p:nvPr/>
        </p:nvSpPr>
        <p:spPr>
          <a:xfrm>
            <a:off x="6686645" y="387480"/>
            <a:ext cx="5088193" cy="5836470"/>
          </a:xfrm>
          <a:prstGeom prst="rect">
            <a:avLst/>
          </a:prstGeom>
          <a:noFill/>
        </p:spPr>
        <p:txBody>
          <a:bodyPr wrap="square">
            <a:spAutoFit/>
          </a:bodyPr>
          <a:lstStyle/>
          <a:p>
            <a:pPr marL="380985" indent="-380985">
              <a:buFont typeface="Wingdings" panose="05000000000000000000" pitchFamily="2" charset="2"/>
              <a:buChar char="ü"/>
            </a:pPr>
            <a:r>
              <a:rPr lang="fr-FR" sz="2333" dirty="0">
                <a:latin typeface="Inter"/>
              </a:rPr>
              <a:t>En 1996, Jeff Bezos réalise qu’il pourrait </a:t>
            </a:r>
            <a:r>
              <a:rPr lang="fr-FR" sz="2333" b="1" dirty="0">
                <a:latin typeface="inherit"/>
              </a:rPr>
              <a:t>utiliser des sites web qui parlent de livres</a:t>
            </a:r>
            <a:r>
              <a:rPr lang="fr-FR" sz="2333" dirty="0">
                <a:latin typeface="Inter"/>
              </a:rPr>
              <a:t> pour vendre </a:t>
            </a:r>
            <a:r>
              <a:rPr lang="fr-FR" sz="2333" u="sng" dirty="0">
                <a:latin typeface="Inter"/>
              </a:rPr>
              <a:t>ses livres</a:t>
            </a:r>
            <a:r>
              <a:rPr lang="fr-FR" sz="2333" dirty="0">
                <a:latin typeface="Inter"/>
              </a:rPr>
              <a:t>, grâce à un simple système de liens et de renvois vers ses pages internet.</a:t>
            </a:r>
          </a:p>
          <a:p>
            <a:pPr marL="380985" indent="-380985">
              <a:buFont typeface="Wingdings" panose="05000000000000000000" pitchFamily="2" charset="2"/>
              <a:buChar char="ü"/>
            </a:pPr>
            <a:r>
              <a:rPr lang="fr-FR" sz="2333" dirty="0">
                <a:latin typeface="Inter"/>
              </a:rPr>
              <a:t>Le projet de librairie en ligne de Jeff Bezos, devenu depuis </a:t>
            </a:r>
            <a:r>
              <a:rPr lang="fr-FR" sz="2333" b="1" dirty="0">
                <a:latin typeface="inherit"/>
              </a:rPr>
              <a:t>Amazon</a:t>
            </a:r>
            <a:r>
              <a:rPr lang="fr-FR" sz="2333" dirty="0">
                <a:latin typeface="Inter"/>
              </a:rPr>
              <a:t>, a conduit à l’affiliation. Eh oui, en plus d’être le génie du </a:t>
            </a:r>
            <a:r>
              <a:rPr lang="fr-FR" sz="2333" u="sng" dirty="0">
                <a:latin typeface="Inter"/>
                <a:hlinkClick r:id="rId5">
                  <a:extLst>
                    <a:ext uri="{A12FA001-AC4F-418D-AE19-62706E023703}">
                      <ahyp:hlinkClr xmlns:ahyp="http://schemas.microsoft.com/office/drawing/2018/hyperlinkcolor" val="tx"/>
                    </a:ext>
                  </a:extLst>
                </a:hlinkClick>
              </a:rPr>
              <a:t>cross-</a:t>
            </a:r>
            <a:r>
              <a:rPr lang="fr-FR" sz="2333" u="sng" dirty="0" err="1">
                <a:latin typeface="Inter"/>
                <a:hlinkClick r:id="rId5">
                  <a:extLst>
                    <a:ext uri="{A12FA001-AC4F-418D-AE19-62706E023703}">
                      <ahyp:hlinkClr xmlns:ahyp="http://schemas.microsoft.com/office/drawing/2018/hyperlinkcolor" val="tx"/>
                    </a:ext>
                  </a:extLst>
                </a:hlinkClick>
              </a:rPr>
              <a:t>selling</a:t>
            </a:r>
            <a:r>
              <a:rPr lang="fr-FR" sz="2333" dirty="0">
                <a:latin typeface="Inter"/>
              </a:rPr>
              <a:t>, on lui doit cela aussi ! </a:t>
            </a:r>
          </a:p>
          <a:p>
            <a:pPr marL="380985" indent="-380985">
              <a:buFont typeface="Wingdings" panose="05000000000000000000" pitchFamily="2" charset="2"/>
              <a:buChar char="ü"/>
            </a:pPr>
            <a:r>
              <a:rPr lang="fr-FR" sz="2333" dirty="0">
                <a:latin typeface="Inter"/>
              </a:rPr>
              <a:t>Remarque :</a:t>
            </a:r>
          </a:p>
          <a:p>
            <a:pPr algn="l"/>
            <a:r>
              <a:rPr lang="fr-FR" sz="2333" dirty="0">
                <a:latin typeface="Inter"/>
              </a:rPr>
              <a:t>Le </a:t>
            </a:r>
            <a:r>
              <a:rPr lang="fr-FR" sz="2333" b="1" dirty="0">
                <a:latin typeface="inherit"/>
              </a:rPr>
              <a:t>premier programme d’affiliation</a:t>
            </a:r>
            <a:r>
              <a:rPr lang="fr-FR" sz="2333" dirty="0">
                <a:latin typeface="Inter"/>
              </a:rPr>
              <a:t> est né et répond au doux nom de</a:t>
            </a:r>
            <a:r>
              <a:rPr lang="fr-FR" sz="2333" i="1" dirty="0">
                <a:latin typeface="inherit"/>
              </a:rPr>
              <a:t> “Amazon Associates Program”</a:t>
            </a:r>
            <a:r>
              <a:rPr lang="fr-FR" sz="2333" dirty="0">
                <a:latin typeface="Inter"/>
              </a:rPr>
              <a:t>.</a:t>
            </a:r>
          </a:p>
        </p:txBody>
      </p:sp>
      <p:pic>
        <p:nvPicPr>
          <p:cNvPr id="27" name="Image 26">
            <a:extLst>
              <a:ext uri="{FF2B5EF4-FFF2-40B4-BE49-F238E27FC236}">
                <a16:creationId xmlns:a16="http://schemas.microsoft.com/office/drawing/2014/main" id="{590141FB-88F5-E3A3-3236-16A301DE8B2A}"/>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806" b="100000" l="10391" r="90391"/>
                    </a14:imgEffect>
                  </a14:imgLayer>
                </a14:imgProps>
              </a:ext>
            </a:extLst>
          </a:blip>
          <a:stretch>
            <a:fillRect/>
          </a:stretch>
        </p:blipFill>
        <p:spPr>
          <a:xfrm>
            <a:off x="-909483" y="1403755"/>
            <a:ext cx="9548215" cy="53708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678" y="-93223"/>
            <a:ext cx="9032897" cy="1478570"/>
          </a:xfrm>
        </p:spPr>
        <p:txBody>
          <a:bodyPr>
            <a:normAutofit/>
          </a:bodyPr>
          <a:lstStyle/>
          <a:p>
            <a:r>
              <a:rPr sz="4000" b="1" dirty="0" err="1">
                <a:solidFill>
                  <a:srgbClr val="FFFF00"/>
                </a:solidFill>
              </a:rPr>
              <a:t>Exemples</a:t>
            </a:r>
            <a:r>
              <a:rPr sz="4000" b="1" dirty="0">
                <a:solidFill>
                  <a:srgbClr val="FFFF00"/>
                </a:solidFill>
              </a:rPr>
              <a:t> </a:t>
            </a:r>
            <a:r>
              <a:rPr sz="4000" b="1" dirty="0" err="1">
                <a:solidFill>
                  <a:srgbClr val="FFFF00"/>
                </a:solidFill>
              </a:rPr>
              <a:t>d’entreprises</a:t>
            </a:r>
            <a:r>
              <a:rPr sz="4000" b="1" dirty="0">
                <a:solidFill>
                  <a:srgbClr val="FFFF00"/>
                </a:solidFill>
              </a:rPr>
              <a:t> et réseaux</a:t>
            </a:r>
          </a:p>
        </p:txBody>
      </p:sp>
      <p:sp>
        <p:nvSpPr>
          <p:cNvPr id="3" name="Content Placeholder 2"/>
          <p:cNvSpPr>
            <a:spLocks noGrp="1"/>
          </p:cNvSpPr>
          <p:nvPr>
            <p:ph idx="1"/>
          </p:nvPr>
        </p:nvSpPr>
        <p:spPr>
          <a:xfrm>
            <a:off x="7194054" y="920505"/>
            <a:ext cx="4010475" cy="5817179"/>
          </a:xfrm>
          <a:solidFill>
            <a:srgbClr val="FFFFCC"/>
          </a:solidFill>
        </p:spPr>
        <p:txBody>
          <a:bodyPr>
            <a:noAutofit/>
          </a:bodyPr>
          <a:lstStyle/>
          <a:p>
            <a:r>
              <a:rPr dirty="0">
                <a:solidFill>
                  <a:sysClr val="windowText" lastClr="000000"/>
                </a:solidFill>
              </a:rPr>
              <a:t>- </a:t>
            </a:r>
            <a:r>
              <a:rPr b="1" dirty="0">
                <a:solidFill>
                  <a:sysClr val="windowText" lastClr="000000"/>
                </a:solidFill>
              </a:rPr>
              <a:t>Amazon Associates</a:t>
            </a:r>
          </a:p>
          <a:p>
            <a:r>
              <a:rPr b="1" dirty="0">
                <a:solidFill>
                  <a:sysClr val="windowText" lastClr="000000"/>
                </a:solidFill>
              </a:rPr>
              <a:t>- </a:t>
            </a:r>
            <a:r>
              <a:rPr b="1" dirty="0" err="1">
                <a:solidFill>
                  <a:sysClr val="windowText" lastClr="000000"/>
                </a:solidFill>
              </a:rPr>
              <a:t>ClickBank</a:t>
            </a:r>
            <a:endParaRPr b="1" dirty="0">
              <a:solidFill>
                <a:sysClr val="windowText" lastClr="000000"/>
              </a:solidFill>
            </a:endParaRPr>
          </a:p>
          <a:p>
            <a:r>
              <a:rPr b="1" dirty="0">
                <a:solidFill>
                  <a:sysClr val="windowText" lastClr="000000"/>
                </a:solidFill>
              </a:rPr>
              <a:t>- CJ Affiliate,</a:t>
            </a:r>
            <a:endParaRPr lang="fr-FR" b="1" dirty="0">
              <a:solidFill>
                <a:sysClr val="windowText" lastClr="000000"/>
              </a:solidFill>
            </a:endParaRPr>
          </a:p>
          <a:p>
            <a:r>
              <a:rPr b="1" dirty="0">
                <a:solidFill>
                  <a:sysClr val="windowText" lastClr="000000"/>
                </a:solidFill>
              </a:rPr>
              <a:t> Awin, </a:t>
            </a:r>
            <a:endParaRPr lang="fr-FR" b="1" dirty="0">
              <a:solidFill>
                <a:sysClr val="windowText" lastClr="000000"/>
              </a:solidFill>
            </a:endParaRPr>
          </a:p>
          <a:p>
            <a:r>
              <a:rPr b="1" dirty="0" err="1">
                <a:solidFill>
                  <a:sysClr val="windowText" lastClr="000000"/>
                </a:solidFill>
              </a:rPr>
              <a:t>ShareASale</a:t>
            </a:r>
            <a:r>
              <a:rPr b="1" dirty="0">
                <a:solidFill>
                  <a:sysClr val="windowText" lastClr="000000"/>
                </a:solidFill>
              </a:rPr>
              <a:t>, </a:t>
            </a:r>
            <a:endParaRPr lang="fr-FR" b="1" dirty="0">
              <a:solidFill>
                <a:sysClr val="windowText" lastClr="000000"/>
              </a:solidFill>
            </a:endParaRPr>
          </a:p>
          <a:p>
            <a:r>
              <a:rPr b="1" dirty="0">
                <a:solidFill>
                  <a:sysClr val="windowText" lastClr="000000"/>
                </a:solidFill>
              </a:rPr>
              <a:t>Impact</a:t>
            </a:r>
          </a:p>
          <a:p>
            <a:r>
              <a:rPr b="1" dirty="0">
                <a:solidFill>
                  <a:sysClr val="windowText" lastClr="000000"/>
                </a:solidFill>
              </a:rPr>
              <a:t>- Shopify Collabs</a:t>
            </a:r>
            <a:endParaRPr lang="fr-FR" b="1" dirty="0">
              <a:solidFill>
                <a:sysClr val="windowText" lastClr="000000"/>
              </a:solidFill>
            </a:endParaRPr>
          </a:p>
          <a:p>
            <a:r>
              <a:rPr lang="fr-FR" b="1" dirty="0" err="1">
                <a:solidFill>
                  <a:sysClr val="windowText" lastClr="000000"/>
                </a:solidFill>
              </a:rPr>
              <a:t>Aliexpress</a:t>
            </a:r>
            <a:endParaRPr lang="fr-FR" b="1" dirty="0">
              <a:solidFill>
                <a:sysClr val="windowText" lastClr="000000"/>
              </a:solidFill>
            </a:endParaRPr>
          </a:p>
          <a:p>
            <a:r>
              <a:rPr lang="fr-FR" b="1" dirty="0">
                <a:solidFill>
                  <a:sysClr val="windowText" lastClr="000000"/>
                </a:solidFill>
              </a:rPr>
              <a:t>Système IO</a:t>
            </a:r>
          </a:p>
          <a:p>
            <a:r>
              <a:rPr lang="fr-FR" b="1" dirty="0">
                <a:solidFill>
                  <a:sysClr val="windowText" lastClr="000000"/>
                </a:solidFill>
              </a:rPr>
              <a:t>TIKTOK</a:t>
            </a:r>
            <a:endParaRPr b="1" dirty="0">
              <a:solidFill>
                <a:sysClr val="windowText" lastClr="000000"/>
              </a:solidFill>
            </a:endParaRPr>
          </a:p>
        </p:txBody>
      </p:sp>
      <p:pic>
        <p:nvPicPr>
          <p:cNvPr id="4" name="Image 3" descr="Mehr als ein Logo-Update – Amazon vollzieht Rebranding und setzt auf „Amazon  Ember Modern“ als neuen Corporate Font - Design Tagebuch">
            <a:extLst>
              <a:ext uri="{FF2B5EF4-FFF2-40B4-BE49-F238E27FC236}">
                <a16:creationId xmlns:a16="http://schemas.microsoft.com/office/drawing/2014/main" id="{D7B4D6C1-4C82-CB7C-55B1-F89B66E19D82}"/>
              </a:ext>
            </a:extLst>
          </p:cNvPr>
          <p:cNvPicPr>
            <a:picLocks noChangeAspect="1"/>
          </p:cNvPicPr>
          <p:nvPr/>
        </p:nvPicPr>
        <p:blipFill>
          <a:blip r:embed="rId2"/>
          <a:stretch>
            <a:fillRect/>
          </a:stretch>
        </p:blipFill>
        <p:spPr>
          <a:xfrm>
            <a:off x="86877" y="1385347"/>
            <a:ext cx="6097355" cy="447139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214C3146-09B0-2329-72ED-32C422DE0543}"/>
              </a:ext>
            </a:extLst>
          </p:cNvPr>
          <p:cNvSpPr txBox="1">
            <a:spLocks/>
          </p:cNvSpPr>
          <p:nvPr/>
        </p:nvSpPr>
        <p:spPr>
          <a:xfrm>
            <a:off x="828707" y="253147"/>
            <a:ext cx="8944573"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fr-FR" sz="3200" b="1" dirty="0">
                <a:solidFill>
                  <a:srgbClr val="FFFF00"/>
                </a:solidFill>
              </a:rPr>
              <a:t> </a:t>
            </a:r>
            <a:r>
              <a:rPr lang="fr-FR" sz="5400" b="1" dirty="0">
                <a:solidFill>
                  <a:srgbClr val="FFFF00"/>
                </a:solidFill>
              </a:rPr>
              <a:t>Acheter la formation</a:t>
            </a:r>
            <a:endParaRPr lang="fr-BF" sz="3200" b="1" dirty="0">
              <a:solidFill>
                <a:srgbClr val="FFFF00"/>
              </a:solidFill>
            </a:endParaRPr>
          </a:p>
          <a:p>
            <a:pPr algn="ctr"/>
            <a:endParaRPr lang="fr-BF" sz="3200" b="1" dirty="0">
              <a:solidFill>
                <a:srgbClr val="FFFF00"/>
              </a:solidFill>
            </a:endParaRPr>
          </a:p>
        </p:txBody>
      </p:sp>
      <p:sp>
        <p:nvSpPr>
          <p:cNvPr id="5" name="Titre 1">
            <a:extLst>
              <a:ext uri="{FF2B5EF4-FFF2-40B4-BE49-F238E27FC236}">
                <a16:creationId xmlns:a16="http://schemas.microsoft.com/office/drawing/2014/main" id="{7EC1EC94-3FD6-F069-A7DD-6AD2C8FA72FF}"/>
              </a:ext>
            </a:extLst>
          </p:cNvPr>
          <p:cNvSpPr txBox="1">
            <a:spLocks/>
          </p:cNvSpPr>
          <p:nvPr/>
        </p:nvSpPr>
        <p:spPr>
          <a:xfrm>
            <a:off x="257100" y="713696"/>
            <a:ext cx="11416145"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marL="571500" indent="-571500" algn="ctr">
              <a:buFont typeface="+mj-lt"/>
              <a:buAutoNum type="romanUcPeriod"/>
            </a:pPr>
            <a:r>
              <a:rPr lang="fr-FR" b="1" u="sng" cap="none" dirty="0"/>
              <a:t>les raisons probables pour lesquelles vous avez acheter la formation?</a:t>
            </a:r>
            <a:endParaRPr lang="fr-BF" b="1" u="sng" cap="none" dirty="0"/>
          </a:p>
        </p:txBody>
      </p:sp>
      <p:pic>
        <p:nvPicPr>
          <p:cNvPr id="3074" name="Picture 2" descr="Dis-moi ce que tu offres, je te dirai qui tu es">
            <a:extLst>
              <a:ext uri="{FF2B5EF4-FFF2-40B4-BE49-F238E27FC236}">
                <a16:creationId xmlns:a16="http://schemas.microsoft.com/office/drawing/2014/main" id="{B5AF3845-F578-E220-1AE0-983FCA0F8F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45" r="12142"/>
          <a:stretch/>
        </p:blipFill>
        <p:spPr bwMode="auto">
          <a:xfrm>
            <a:off x="5926166" y="2086377"/>
            <a:ext cx="6265834" cy="4771623"/>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EA82B82C-1109-B91E-E24E-7716F8371ECA}"/>
              </a:ext>
            </a:extLst>
          </p:cNvPr>
          <p:cNvPicPr>
            <a:picLocks noChangeAspect="1"/>
          </p:cNvPicPr>
          <p:nvPr/>
        </p:nvPicPr>
        <p:blipFill>
          <a:blip r:embed="rId3"/>
          <a:stretch>
            <a:fillRect/>
          </a:stretch>
        </p:blipFill>
        <p:spPr>
          <a:xfrm>
            <a:off x="2919709" y="6361610"/>
            <a:ext cx="3045463" cy="496389"/>
          </a:xfrm>
          <a:prstGeom prst="rect">
            <a:avLst/>
          </a:prstGeom>
        </p:spPr>
      </p:pic>
      <p:sp>
        <p:nvSpPr>
          <p:cNvPr id="9" name="ZoneTexte 8">
            <a:extLst>
              <a:ext uri="{FF2B5EF4-FFF2-40B4-BE49-F238E27FC236}">
                <a16:creationId xmlns:a16="http://schemas.microsoft.com/office/drawing/2014/main" id="{F50FFF55-69BB-764D-6F6E-6D6439AD6E51}"/>
              </a:ext>
            </a:extLst>
          </p:cNvPr>
          <p:cNvSpPr txBox="1"/>
          <p:nvPr/>
        </p:nvSpPr>
        <p:spPr>
          <a:xfrm>
            <a:off x="353917" y="2107113"/>
            <a:ext cx="6265834" cy="4339650"/>
          </a:xfrm>
          <a:prstGeom prst="rect">
            <a:avLst/>
          </a:prstGeom>
          <a:noFill/>
        </p:spPr>
        <p:txBody>
          <a:bodyPr wrap="square">
            <a:spAutoFit/>
          </a:bodyPr>
          <a:lstStyle/>
          <a:p>
            <a:pPr>
              <a:buFont typeface="Wingdings" panose="05000000000000000000" pitchFamily="2" charset="2"/>
              <a:buChar char="ü"/>
            </a:pPr>
            <a:r>
              <a:rPr lang="fr-FR" sz="3600" dirty="0"/>
              <a:t>parler en connaissance de cause</a:t>
            </a:r>
            <a:endParaRPr lang="fr-FR" sz="4000" dirty="0"/>
          </a:p>
          <a:p>
            <a:pPr>
              <a:buFont typeface="Wingdings" panose="05000000000000000000" pitchFamily="2" charset="2"/>
              <a:buChar char="ü"/>
            </a:pPr>
            <a:r>
              <a:rPr lang="fr-FR" sz="3200" dirty="0"/>
              <a:t>connaitre son utilité</a:t>
            </a:r>
          </a:p>
          <a:p>
            <a:pPr>
              <a:buFont typeface="Wingdings" panose="05000000000000000000" pitchFamily="2" charset="2"/>
              <a:buChar char="ü"/>
            </a:pPr>
            <a:r>
              <a:rPr lang="fr-FR" sz="3200" dirty="0"/>
              <a:t>le RSI</a:t>
            </a:r>
          </a:p>
          <a:p>
            <a:pPr>
              <a:buFont typeface="Wingdings" panose="05000000000000000000" pitchFamily="2" charset="2"/>
              <a:buChar char="ü"/>
            </a:pPr>
            <a:r>
              <a:rPr lang="fr-FR" sz="3200" dirty="0"/>
              <a:t>Honnête</a:t>
            </a:r>
          </a:p>
          <a:p>
            <a:pPr>
              <a:buFont typeface="Wingdings" panose="05000000000000000000" pitchFamily="2" charset="2"/>
              <a:buChar char="ü"/>
            </a:pPr>
            <a:r>
              <a:rPr lang="fr-FR" sz="3600" dirty="0"/>
              <a:t>Une connaissance</a:t>
            </a:r>
          </a:p>
          <a:p>
            <a:pPr>
              <a:buFont typeface="Wingdings" panose="05000000000000000000" pitchFamily="2" charset="2"/>
              <a:buChar char="ü"/>
            </a:pPr>
            <a:r>
              <a:rPr lang="fr-FR" sz="3600" dirty="0"/>
              <a:t>Convaincant</a:t>
            </a:r>
          </a:p>
          <a:p>
            <a:pPr>
              <a:buFont typeface="Wingdings" panose="05000000000000000000" pitchFamily="2" charset="2"/>
              <a:buChar char="ü"/>
            </a:pPr>
            <a:r>
              <a:rPr lang="fr-FR" sz="3600" dirty="0"/>
              <a:t>Un  Expert</a:t>
            </a:r>
          </a:p>
        </p:txBody>
      </p:sp>
    </p:spTree>
    <p:extLst>
      <p:ext uri="{BB962C8B-B14F-4D97-AF65-F5344CB8AC3E}">
        <p14:creationId xmlns:p14="http://schemas.microsoft.com/office/powerpoint/2010/main" val="381101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additive="base">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 calcmode="lin" valueType="num">
                                      <p:cBhvr additive="base">
                                        <p:cTn id="2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 calcmode="lin" valueType="num">
                                      <p:cBhvr additive="base">
                                        <p:cTn id="2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anim calcmode="lin" valueType="num">
                                      <p:cBhvr additive="base">
                                        <p:cTn id="3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9">
                                            <p:txEl>
                                              <p:pRg st="4" end="4"/>
                                            </p:txEl>
                                          </p:spTgt>
                                        </p:tgtEl>
                                        <p:attrNameLst>
                                          <p:attrName>style.visibility</p:attrName>
                                        </p:attrNameLst>
                                      </p:cBhvr>
                                      <p:to>
                                        <p:strVal val="visible"/>
                                      </p:to>
                                    </p:set>
                                    <p:anim calcmode="lin" valueType="num">
                                      <p:cBhvr additive="base">
                                        <p:cTn id="4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9">
                                            <p:txEl>
                                              <p:pRg st="5" end="5"/>
                                            </p:txEl>
                                          </p:spTgt>
                                        </p:tgtEl>
                                        <p:attrNameLst>
                                          <p:attrName>style.visibility</p:attrName>
                                        </p:attrNameLst>
                                      </p:cBhvr>
                                      <p:to>
                                        <p:strVal val="visible"/>
                                      </p:to>
                                    </p:set>
                                    <p:anim calcmode="lin" valueType="num">
                                      <p:cBhvr additive="base">
                                        <p:cTn id="4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
                                            <p:txEl>
                                              <p:pRg st="6" end="6"/>
                                            </p:txEl>
                                          </p:spTgt>
                                        </p:tgtEl>
                                        <p:attrNameLst>
                                          <p:attrName>style.visibility</p:attrName>
                                        </p:attrNameLst>
                                      </p:cBhvr>
                                      <p:to>
                                        <p:strVal val="visible"/>
                                      </p:to>
                                    </p:set>
                                    <p:anim calcmode="lin" valueType="num">
                                      <p:cBhvr additive="base">
                                        <p:cTn id="53"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5A7E22-3AAA-06BB-3672-C30A7E749423}"/>
              </a:ext>
            </a:extLst>
          </p:cNvPr>
          <p:cNvSpPr>
            <a:spLocks noGrp="1"/>
          </p:cNvSpPr>
          <p:nvPr>
            <p:ph type="title"/>
          </p:nvPr>
        </p:nvSpPr>
        <p:spPr>
          <a:xfrm>
            <a:off x="1146751" y="-309737"/>
            <a:ext cx="9905998" cy="1478570"/>
          </a:xfrm>
        </p:spPr>
        <p:txBody>
          <a:bodyPr>
            <a:normAutofit/>
          </a:bodyPr>
          <a:lstStyle/>
          <a:p>
            <a:r>
              <a:rPr lang="fr-BF" sz="2400" b="1" kern="100" dirty="0">
                <a:effectLst/>
                <a:latin typeface="Calibri" panose="020F0502020204030204" pitchFamily="34" charset="0"/>
                <a:ea typeface="Calibri" panose="020F0502020204030204" pitchFamily="34" charset="0"/>
                <a:cs typeface="Times New Roman" panose="02020603050405020304" pitchFamily="18" charset="0"/>
              </a:rPr>
              <a:t>La commission en affiliation marketing, comment ça marche ?</a:t>
            </a:r>
            <a:endParaRPr lang="fr-BF" sz="4400" dirty="0"/>
          </a:p>
        </p:txBody>
      </p:sp>
      <p:sp>
        <p:nvSpPr>
          <p:cNvPr id="5" name="ZoneTexte 4">
            <a:extLst>
              <a:ext uri="{FF2B5EF4-FFF2-40B4-BE49-F238E27FC236}">
                <a16:creationId xmlns:a16="http://schemas.microsoft.com/office/drawing/2014/main" id="{FBD1588F-7384-1AB7-D292-89CDE11259A6}"/>
              </a:ext>
            </a:extLst>
          </p:cNvPr>
          <p:cNvSpPr txBox="1"/>
          <p:nvPr/>
        </p:nvSpPr>
        <p:spPr>
          <a:xfrm>
            <a:off x="194872" y="654103"/>
            <a:ext cx="11650764" cy="830997"/>
          </a:xfrm>
          <a:prstGeom prst="rect">
            <a:avLst/>
          </a:prstGeom>
          <a:noFill/>
        </p:spPr>
        <p:txBody>
          <a:bodyPr wrap="square">
            <a:spAutoFit/>
          </a:bodyPr>
          <a:lstStyle/>
          <a:p>
            <a:r>
              <a:rPr lang="fr-BF" sz="2400" dirty="0">
                <a:effectLst/>
                <a:latin typeface="Calibri" panose="020F0502020204030204" pitchFamily="34" charset="0"/>
                <a:ea typeface="Calibri" panose="020F0502020204030204" pitchFamily="34" charset="0"/>
                <a:cs typeface="Times New Roman" panose="02020603050405020304" pitchFamily="18" charset="0"/>
              </a:rPr>
              <a:t>L'affilié, inscrit au programme d'affiliation, se voit attribuer un </a:t>
            </a:r>
            <a:r>
              <a:rPr lang="fr-BF" sz="2400" b="1" dirty="0">
                <a:effectLst/>
                <a:latin typeface="Calibri" panose="020F0502020204030204" pitchFamily="34" charset="0"/>
                <a:ea typeface="Calibri" panose="020F0502020204030204" pitchFamily="34" charset="0"/>
                <a:cs typeface="Times New Roman" panose="02020603050405020304" pitchFamily="18" charset="0"/>
              </a:rPr>
              <a:t>lien d'affilié</a:t>
            </a:r>
            <a:r>
              <a:rPr lang="fr-BF" sz="2400" dirty="0">
                <a:effectLst/>
                <a:latin typeface="Calibri" panose="020F0502020204030204" pitchFamily="34" charset="0"/>
                <a:ea typeface="Calibri" panose="020F0502020204030204" pitchFamily="34" charset="0"/>
                <a:cs typeface="Times New Roman" panose="02020603050405020304" pitchFamily="18" charset="0"/>
              </a:rPr>
              <a:t>, un lien avec un</a:t>
            </a:r>
            <a:r>
              <a:rPr lang="fr-BF" sz="2400" b="1" dirty="0">
                <a:effectLst/>
                <a:latin typeface="Calibri" panose="020F0502020204030204" pitchFamily="34" charset="0"/>
                <a:ea typeface="Calibri" panose="020F0502020204030204" pitchFamily="34" charset="0"/>
                <a:cs typeface="Times New Roman" panose="02020603050405020304" pitchFamily="18" charset="0"/>
              </a:rPr>
              <a:t> identifiant unique</a:t>
            </a:r>
            <a:endParaRPr lang="fr-BF" sz="2400" dirty="0"/>
          </a:p>
        </p:txBody>
      </p:sp>
      <p:sp>
        <p:nvSpPr>
          <p:cNvPr id="7" name="ZoneTexte 6">
            <a:extLst>
              <a:ext uri="{FF2B5EF4-FFF2-40B4-BE49-F238E27FC236}">
                <a16:creationId xmlns:a16="http://schemas.microsoft.com/office/drawing/2014/main" id="{BAF30A4C-B945-DB31-4E97-BEB038113AF5}"/>
              </a:ext>
            </a:extLst>
          </p:cNvPr>
          <p:cNvSpPr txBox="1"/>
          <p:nvPr/>
        </p:nvSpPr>
        <p:spPr>
          <a:xfrm>
            <a:off x="2983969" y="1226148"/>
            <a:ext cx="8851624" cy="830997"/>
          </a:xfrm>
          <a:prstGeom prst="rect">
            <a:avLst/>
          </a:prstGeom>
          <a:solidFill>
            <a:schemeClr val="accent5">
              <a:lumMod val="75000"/>
            </a:schemeClr>
          </a:solidFill>
        </p:spPr>
        <p:txBody>
          <a:bodyPr wrap="square">
            <a:spAutoFit/>
          </a:bodyPr>
          <a:lstStyle/>
          <a:p>
            <a:r>
              <a:rPr lang="fr-BF" sz="2400" dirty="0">
                <a:effectLst/>
                <a:latin typeface="Calibri" panose="020F0502020204030204" pitchFamily="34" charset="0"/>
                <a:ea typeface="Calibri" panose="020F0502020204030204" pitchFamily="34" charset="0"/>
                <a:cs typeface="Times New Roman" panose="02020603050405020304" pitchFamily="18" charset="0"/>
              </a:rPr>
              <a:t>Lorsqu’un visiteur clique sur </a:t>
            </a:r>
            <a:r>
              <a:rPr lang="fr-FR" sz="2400" dirty="0">
                <a:effectLst/>
                <a:latin typeface="Calibri" panose="020F0502020204030204" pitchFamily="34" charset="0"/>
                <a:ea typeface="Calibri" panose="020F0502020204030204" pitchFamily="34" charset="0"/>
                <a:cs typeface="Times New Roman" panose="02020603050405020304" pitchFamily="18" charset="0"/>
              </a:rPr>
              <a:t>c</a:t>
            </a:r>
            <a:r>
              <a:rPr lang="fr-BF" sz="2400" dirty="0">
                <a:effectLst/>
                <a:latin typeface="Calibri" panose="020F0502020204030204" pitchFamily="34" charset="0"/>
                <a:ea typeface="Calibri" panose="020F0502020204030204" pitchFamily="34" charset="0"/>
                <a:cs typeface="Times New Roman" panose="02020603050405020304" pitchFamily="18" charset="0"/>
              </a:rPr>
              <a:t>e lien de l’affilié, </a:t>
            </a:r>
            <a:r>
              <a:rPr lang="fr-BF" sz="2400" b="1" dirty="0">
                <a:effectLst/>
                <a:latin typeface="Calibri" panose="020F0502020204030204" pitchFamily="34" charset="0"/>
                <a:ea typeface="Calibri" panose="020F0502020204030204" pitchFamily="34" charset="0"/>
                <a:cs typeface="Times New Roman" panose="02020603050405020304" pitchFamily="18" charset="0"/>
              </a:rPr>
              <a:t>un cookie</a:t>
            </a:r>
            <a:r>
              <a:rPr lang="fr-BF" sz="2400" dirty="0">
                <a:effectLst/>
                <a:latin typeface="Calibri" panose="020F0502020204030204" pitchFamily="34" charset="0"/>
                <a:ea typeface="Calibri" panose="020F0502020204030204" pitchFamily="34" charset="0"/>
                <a:cs typeface="Times New Roman" panose="02020603050405020304" pitchFamily="18" charset="0"/>
              </a:rPr>
              <a:t> est placé </a:t>
            </a:r>
            <a:r>
              <a:rPr lang="fr-FR" sz="2400" dirty="0">
                <a:latin typeface="Calibri" panose="020F0502020204030204" pitchFamily="34" charset="0"/>
                <a:ea typeface="Calibri" panose="020F0502020204030204" pitchFamily="34" charset="0"/>
                <a:cs typeface="Times New Roman" panose="02020603050405020304" pitchFamily="18" charset="0"/>
              </a:rPr>
              <a:t>et u</a:t>
            </a:r>
            <a:r>
              <a:rPr lang="fr-BF" sz="2400" dirty="0">
                <a:effectLst/>
                <a:latin typeface="Calibri" panose="020F0502020204030204" pitchFamily="34" charset="0"/>
                <a:ea typeface="Calibri" panose="020F0502020204030204" pitchFamily="34" charset="0"/>
                <a:cs typeface="Times New Roman" panose="02020603050405020304" pitchFamily="18" charset="0"/>
              </a:rPr>
              <a:t>n clic est comptabilisé pour l'affilié.</a:t>
            </a:r>
            <a:endParaRPr lang="fr-BF" sz="2400" dirty="0"/>
          </a:p>
        </p:txBody>
      </p:sp>
      <p:sp>
        <p:nvSpPr>
          <p:cNvPr id="9" name="ZoneTexte 8">
            <a:extLst>
              <a:ext uri="{FF2B5EF4-FFF2-40B4-BE49-F238E27FC236}">
                <a16:creationId xmlns:a16="http://schemas.microsoft.com/office/drawing/2014/main" id="{B98AEB13-99C4-9DBC-40C9-EC49A307492E}"/>
              </a:ext>
            </a:extLst>
          </p:cNvPr>
          <p:cNvSpPr txBox="1"/>
          <p:nvPr/>
        </p:nvSpPr>
        <p:spPr>
          <a:xfrm>
            <a:off x="1717231" y="5710784"/>
            <a:ext cx="10457005" cy="805990"/>
          </a:xfrm>
          <a:prstGeom prst="rect">
            <a:avLst/>
          </a:prstGeom>
          <a:noFill/>
        </p:spPr>
        <p:txBody>
          <a:bodyPr wrap="square">
            <a:spAutoFit/>
          </a:bodyPr>
          <a:lstStyle/>
          <a:p>
            <a:pPr>
              <a:lnSpc>
                <a:spcPct val="107000"/>
              </a:lnSpc>
              <a:spcAft>
                <a:spcPts val="800"/>
              </a:spcAft>
            </a:pPr>
            <a:r>
              <a:rPr lang="fr-BF"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BF"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BF" sz="2000" b="1" kern="100" dirty="0">
                <a:effectLst/>
                <a:latin typeface="Calibri" panose="020F0502020204030204" pitchFamily="34" charset="0"/>
                <a:ea typeface="Calibri" panose="020F0502020204030204" pitchFamily="34" charset="0"/>
                <a:cs typeface="Times New Roman" panose="02020603050405020304" pitchFamily="18" charset="0"/>
              </a:rPr>
              <a:t>Tout ce processus est visible dans les statistiques proposées par la plateforme d'affiliation.</a:t>
            </a:r>
            <a:endParaRPr lang="fr-BF"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 9" descr="cookie affiliation">
            <a:extLst>
              <a:ext uri="{FF2B5EF4-FFF2-40B4-BE49-F238E27FC236}">
                <a16:creationId xmlns:a16="http://schemas.microsoft.com/office/drawing/2014/main" id="{6C9A1FDE-6673-C46B-64CD-7CAFBE49E1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2624" y="2062240"/>
            <a:ext cx="8502145" cy="3967668"/>
          </a:xfrm>
          <a:prstGeom prst="rect">
            <a:avLst/>
          </a:prstGeom>
          <a:noFill/>
          <a:ln>
            <a:noFill/>
          </a:ln>
        </p:spPr>
      </p:pic>
      <p:pic>
        <p:nvPicPr>
          <p:cNvPr id="12" name="Image 11">
            <a:extLst>
              <a:ext uri="{FF2B5EF4-FFF2-40B4-BE49-F238E27FC236}">
                <a16:creationId xmlns:a16="http://schemas.microsoft.com/office/drawing/2014/main" id="{F9A702E1-1D6D-BA11-D4AB-830D663D1541}"/>
              </a:ext>
            </a:extLst>
          </p:cNvPr>
          <p:cNvPicPr>
            <a:picLocks noChangeAspect="1"/>
          </p:cNvPicPr>
          <p:nvPr/>
        </p:nvPicPr>
        <p:blipFill>
          <a:blip r:embed="rId3"/>
          <a:stretch>
            <a:fillRect/>
          </a:stretch>
        </p:blipFill>
        <p:spPr>
          <a:xfrm>
            <a:off x="2137146" y="4443899"/>
            <a:ext cx="1511878" cy="1511878"/>
          </a:xfrm>
          <a:prstGeom prst="rect">
            <a:avLst/>
          </a:prstGeom>
        </p:spPr>
      </p:pic>
      <p:cxnSp>
        <p:nvCxnSpPr>
          <p:cNvPr id="14" name="Connecteur droit avec flèche 13">
            <a:extLst>
              <a:ext uri="{FF2B5EF4-FFF2-40B4-BE49-F238E27FC236}">
                <a16:creationId xmlns:a16="http://schemas.microsoft.com/office/drawing/2014/main" id="{9A465E76-D505-94F2-917D-DF9FAA79158C}"/>
              </a:ext>
            </a:extLst>
          </p:cNvPr>
          <p:cNvCxnSpPr/>
          <p:nvPr/>
        </p:nvCxnSpPr>
        <p:spPr>
          <a:xfrm flipV="1">
            <a:off x="2893085" y="3062640"/>
            <a:ext cx="1462521" cy="126076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E0EEDBD2-B887-E911-3616-8FDDBC2C6167}"/>
              </a:ext>
            </a:extLst>
          </p:cNvPr>
          <p:cNvSpPr txBox="1"/>
          <p:nvPr/>
        </p:nvSpPr>
        <p:spPr>
          <a:xfrm rot="19312533">
            <a:off x="2710280" y="3572675"/>
            <a:ext cx="1063689" cy="369332"/>
          </a:xfrm>
          <a:prstGeom prst="rect">
            <a:avLst/>
          </a:prstGeom>
          <a:noFill/>
        </p:spPr>
        <p:txBody>
          <a:bodyPr wrap="none" rtlCol="0">
            <a:spAutoFit/>
          </a:bodyPr>
          <a:lstStyle/>
          <a:p>
            <a:r>
              <a:rPr lang="fr-FR" dirty="0">
                <a:solidFill>
                  <a:srgbClr val="FF0000"/>
                </a:solidFill>
              </a:rPr>
              <a:t>Votre lien</a:t>
            </a:r>
            <a:endParaRPr lang="fr-BF" dirty="0">
              <a:solidFill>
                <a:srgbClr val="FF0000"/>
              </a:solidFill>
            </a:endParaRPr>
          </a:p>
        </p:txBody>
      </p:sp>
      <p:sp>
        <p:nvSpPr>
          <p:cNvPr id="16" name="Ellipse 15">
            <a:extLst>
              <a:ext uri="{FF2B5EF4-FFF2-40B4-BE49-F238E27FC236}">
                <a16:creationId xmlns:a16="http://schemas.microsoft.com/office/drawing/2014/main" id="{303C8648-5A67-3807-1908-905DB432C94C}"/>
              </a:ext>
            </a:extLst>
          </p:cNvPr>
          <p:cNvSpPr/>
          <p:nvPr/>
        </p:nvSpPr>
        <p:spPr>
          <a:xfrm>
            <a:off x="4563424" y="2189803"/>
            <a:ext cx="2701637" cy="87283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F"/>
          </a:p>
        </p:txBody>
      </p:sp>
      <p:sp>
        <p:nvSpPr>
          <p:cNvPr id="17" name="Légende : flèche vers le bas 16">
            <a:extLst>
              <a:ext uri="{FF2B5EF4-FFF2-40B4-BE49-F238E27FC236}">
                <a16:creationId xmlns:a16="http://schemas.microsoft.com/office/drawing/2014/main" id="{D8F02123-9B3B-36B2-7349-7D5E2BD62566}"/>
              </a:ext>
            </a:extLst>
          </p:cNvPr>
          <p:cNvSpPr/>
          <p:nvPr/>
        </p:nvSpPr>
        <p:spPr>
          <a:xfrm>
            <a:off x="5097792" y="3390843"/>
            <a:ext cx="1511878" cy="1110149"/>
          </a:xfrm>
          <a:prstGeom prst="downArrowCallou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rPr>
              <a:t>Crée compte</a:t>
            </a:r>
            <a:endParaRPr lang="fr-BF" sz="2400" b="1" dirty="0">
              <a:solidFill>
                <a:schemeClr val="tx1"/>
              </a:solidFill>
            </a:endParaRPr>
          </a:p>
        </p:txBody>
      </p:sp>
      <p:sp>
        <p:nvSpPr>
          <p:cNvPr id="18" name="Légende : flèche vers le bas 17">
            <a:extLst>
              <a:ext uri="{FF2B5EF4-FFF2-40B4-BE49-F238E27FC236}">
                <a16:creationId xmlns:a16="http://schemas.microsoft.com/office/drawing/2014/main" id="{86157EB3-AA1C-CA61-1504-0E9F6DC9CB10}"/>
              </a:ext>
            </a:extLst>
          </p:cNvPr>
          <p:cNvSpPr/>
          <p:nvPr/>
        </p:nvSpPr>
        <p:spPr>
          <a:xfrm>
            <a:off x="8177514" y="3435819"/>
            <a:ext cx="1511878" cy="1110149"/>
          </a:xfrm>
          <a:prstGeom prst="downArrowCallou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err="1">
                <a:solidFill>
                  <a:schemeClr val="tx1"/>
                </a:solidFill>
              </a:rPr>
              <a:t>Tranfert</a:t>
            </a:r>
            <a:r>
              <a:rPr lang="fr-FR" sz="2400" b="1" dirty="0">
                <a:solidFill>
                  <a:schemeClr val="tx1"/>
                </a:solidFill>
              </a:rPr>
              <a:t> Bonus</a:t>
            </a:r>
            <a:endParaRPr lang="fr-BF" sz="2400" b="1" dirty="0">
              <a:solidFill>
                <a:schemeClr val="tx1"/>
              </a:solidFill>
            </a:endParaRPr>
          </a:p>
        </p:txBody>
      </p:sp>
      <p:sp>
        <p:nvSpPr>
          <p:cNvPr id="19" name="ZoneTexte 18">
            <a:extLst>
              <a:ext uri="{FF2B5EF4-FFF2-40B4-BE49-F238E27FC236}">
                <a16:creationId xmlns:a16="http://schemas.microsoft.com/office/drawing/2014/main" id="{909105BA-B6E0-1D15-3914-F7DF10472900}"/>
              </a:ext>
            </a:extLst>
          </p:cNvPr>
          <p:cNvSpPr txBox="1"/>
          <p:nvPr/>
        </p:nvSpPr>
        <p:spPr>
          <a:xfrm>
            <a:off x="4817243" y="4630451"/>
            <a:ext cx="2159566" cy="1138773"/>
          </a:xfrm>
          <a:prstGeom prst="rect">
            <a:avLst/>
          </a:prstGeom>
          <a:solidFill>
            <a:schemeClr val="bg1"/>
          </a:solidFill>
        </p:spPr>
        <p:txBody>
          <a:bodyPr wrap="none" rtlCol="0">
            <a:spAutoFit/>
          </a:bodyPr>
          <a:lstStyle/>
          <a:p>
            <a:r>
              <a:rPr lang="fr-BF" sz="4400" b="1" dirty="0">
                <a:latin typeface="Times New Roman" panose="02020603050405020304" pitchFamily="18" charset="0"/>
                <a:cs typeface="Times New Roman" panose="02020603050405020304" pitchFamily="18" charset="0"/>
              </a:rPr>
              <a:t>$$$$$$$</a:t>
            </a:r>
            <a:endParaRPr lang="fr-FR" sz="4400" b="1" dirty="0">
              <a:latin typeface="Times New Roman" panose="02020603050405020304" pitchFamily="18" charset="0"/>
              <a:cs typeface="Times New Roman" panose="02020603050405020304" pitchFamily="18" charset="0"/>
            </a:endParaRPr>
          </a:p>
          <a:p>
            <a:pPr algn="ctr"/>
            <a:r>
              <a:rPr lang="fr-FR" sz="2400" b="1" dirty="0">
                <a:latin typeface="Times New Roman" panose="02020603050405020304" pitchFamily="18" charset="0"/>
                <a:cs typeface="Times New Roman" panose="02020603050405020304" pitchFamily="18" charset="0"/>
              </a:rPr>
              <a:t>En attente</a:t>
            </a:r>
            <a:endParaRPr lang="fr-BF" sz="2400" b="1" dirty="0"/>
          </a:p>
        </p:txBody>
      </p:sp>
      <p:cxnSp>
        <p:nvCxnSpPr>
          <p:cNvPr id="20" name="Connecteur droit avec flèche 19">
            <a:extLst>
              <a:ext uri="{FF2B5EF4-FFF2-40B4-BE49-F238E27FC236}">
                <a16:creationId xmlns:a16="http://schemas.microsoft.com/office/drawing/2014/main" id="{F1616AC6-FA8E-2812-68D0-C7AAFD2D5682}"/>
              </a:ext>
            </a:extLst>
          </p:cNvPr>
          <p:cNvCxnSpPr>
            <a:cxnSpLocks/>
          </p:cNvCxnSpPr>
          <p:nvPr/>
        </p:nvCxnSpPr>
        <p:spPr>
          <a:xfrm flipV="1">
            <a:off x="7265061" y="3179456"/>
            <a:ext cx="427110" cy="126444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8698CCCE-CF33-A5BA-FF92-37DEDC00BEC9}"/>
              </a:ext>
            </a:extLst>
          </p:cNvPr>
          <p:cNvSpPr txBox="1"/>
          <p:nvPr/>
        </p:nvSpPr>
        <p:spPr>
          <a:xfrm>
            <a:off x="7790132" y="2205753"/>
            <a:ext cx="2545120" cy="830997"/>
          </a:xfrm>
          <a:prstGeom prst="rect">
            <a:avLst/>
          </a:prstGeom>
          <a:solidFill>
            <a:schemeClr val="accent1">
              <a:lumMod val="75000"/>
            </a:schemeClr>
          </a:solidFill>
        </p:spPr>
        <p:txBody>
          <a:bodyPr wrap="none" rtlCol="0">
            <a:spAutoFit/>
          </a:bodyPr>
          <a:lstStyle/>
          <a:p>
            <a:r>
              <a:rPr lang="fr-FR" sz="2400" b="1" dirty="0">
                <a:latin typeface="Times New Roman" panose="02020603050405020304" pitchFamily="18" charset="0"/>
                <a:cs typeface="Times New Roman" panose="02020603050405020304" pitchFamily="18" charset="0"/>
              </a:rPr>
              <a:t>Activer le compte</a:t>
            </a:r>
          </a:p>
          <a:p>
            <a:r>
              <a:rPr lang="fr-FR" sz="2400" b="1" dirty="0">
                <a:latin typeface="Times New Roman" panose="02020603050405020304" pitchFamily="18" charset="0"/>
                <a:cs typeface="Times New Roman" panose="02020603050405020304" pitchFamily="18" charset="0"/>
              </a:rPr>
              <a:t>(Payer formation)</a:t>
            </a:r>
            <a:endParaRPr lang="fr-BF" sz="2400" b="1" dirty="0"/>
          </a:p>
        </p:txBody>
      </p:sp>
      <p:pic>
        <p:nvPicPr>
          <p:cNvPr id="24" name="Image 23">
            <a:extLst>
              <a:ext uri="{FF2B5EF4-FFF2-40B4-BE49-F238E27FC236}">
                <a16:creationId xmlns:a16="http://schemas.microsoft.com/office/drawing/2014/main" id="{649D9A3B-8023-6082-D97B-46249090E9A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397" b="92255" l="2582" r="96332"/>
                    </a14:imgEffect>
                  </a14:imgLayer>
                </a14:imgProps>
              </a:ext>
            </a:extLst>
          </a:blip>
          <a:stretch>
            <a:fillRect/>
          </a:stretch>
        </p:blipFill>
        <p:spPr>
          <a:xfrm>
            <a:off x="8058438" y="4323403"/>
            <a:ext cx="1952630" cy="1820824"/>
          </a:xfrm>
          <a:prstGeom prst="rect">
            <a:avLst/>
          </a:prstGeom>
        </p:spPr>
      </p:pic>
      <p:pic>
        <p:nvPicPr>
          <p:cNvPr id="3" name="Image 2">
            <a:extLst>
              <a:ext uri="{FF2B5EF4-FFF2-40B4-BE49-F238E27FC236}">
                <a16:creationId xmlns:a16="http://schemas.microsoft.com/office/drawing/2014/main" id="{A7A81079-5AC2-9733-02BA-C4AF86392275}"/>
              </a:ext>
            </a:extLst>
          </p:cNvPr>
          <p:cNvPicPr>
            <a:picLocks noChangeAspect="1"/>
          </p:cNvPicPr>
          <p:nvPr/>
        </p:nvPicPr>
        <p:blipFill>
          <a:blip r:embed="rId6"/>
          <a:stretch>
            <a:fillRect/>
          </a:stretch>
        </p:blipFill>
        <p:spPr>
          <a:xfrm>
            <a:off x="-54252" y="6444577"/>
            <a:ext cx="3048264" cy="493819"/>
          </a:xfrm>
          <a:prstGeom prst="rect">
            <a:avLst/>
          </a:prstGeom>
        </p:spPr>
      </p:pic>
    </p:spTree>
    <p:extLst>
      <p:ext uri="{BB962C8B-B14F-4D97-AF65-F5344CB8AC3E}">
        <p14:creationId xmlns:p14="http://schemas.microsoft.com/office/powerpoint/2010/main" val="175182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0" presetClass="entr" presetSubtype="0" decel="10000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strVal val="#ppt_w+.3"/>
                                          </p:val>
                                        </p:tav>
                                        <p:tav tm="100000">
                                          <p:val>
                                            <p:strVal val="#ppt_w"/>
                                          </p:val>
                                        </p:tav>
                                      </p:tavLst>
                                    </p:anim>
                                    <p:anim calcmode="lin" valueType="num">
                                      <p:cBhvr>
                                        <p:cTn id="35" dur="1000" fill="hold"/>
                                        <p:tgtEl>
                                          <p:spTgt spid="14"/>
                                        </p:tgtEl>
                                        <p:attrNameLst>
                                          <p:attrName>ppt_h</p:attrName>
                                        </p:attrNameLst>
                                      </p:cBhvr>
                                      <p:tavLst>
                                        <p:tav tm="0">
                                          <p:val>
                                            <p:strVal val="#ppt_h"/>
                                          </p:val>
                                        </p:tav>
                                        <p:tav tm="100000">
                                          <p:val>
                                            <p:strVal val="#ppt_h"/>
                                          </p:val>
                                        </p:tav>
                                      </p:tavLst>
                                    </p:anim>
                                    <p:animEffect transition="in" filter="fade">
                                      <p:cBhvr>
                                        <p:cTn id="36" dur="1000"/>
                                        <p:tgtEl>
                                          <p:spTgt spid="14"/>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1000"/>
                                        <p:tgtEl>
                                          <p:spTgt spid="20"/>
                                        </p:tgtEl>
                                      </p:cBhvr>
                                    </p:animEffect>
                                    <p:anim calcmode="lin" valueType="num">
                                      <p:cBhvr>
                                        <p:cTn id="68" dur="1000" fill="hold"/>
                                        <p:tgtEl>
                                          <p:spTgt spid="20"/>
                                        </p:tgtEl>
                                        <p:attrNameLst>
                                          <p:attrName>ppt_x</p:attrName>
                                        </p:attrNameLst>
                                      </p:cBhvr>
                                      <p:tavLst>
                                        <p:tav tm="0">
                                          <p:val>
                                            <p:strVal val="#ppt_x"/>
                                          </p:val>
                                        </p:tav>
                                        <p:tav tm="100000">
                                          <p:val>
                                            <p:strVal val="#ppt_x"/>
                                          </p:val>
                                        </p:tav>
                                      </p:tavLst>
                                    </p:anim>
                                    <p:anim calcmode="lin" valueType="num">
                                      <p:cBhvr>
                                        <p:cTn id="6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1000"/>
                                        <p:tgtEl>
                                          <p:spTgt spid="18"/>
                                        </p:tgtEl>
                                      </p:cBhvr>
                                    </p:animEffect>
                                    <p:anim calcmode="lin" valueType="num">
                                      <p:cBhvr>
                                        <p:cTn id="82" dur="1000" fill="hold"/>
                                        <p:tgtEl>
                                          <p:spTgt spid="18"/>
                                        </p:tgtEl>
                                        <p:attrNameLst>
                                          <p:attrName>ppt_x</p:attrName>
                                        </p:attrNameLst>
                                      </p:cBhvr>
                                      <p:tavLst>
                                        <p:tav tm="0">
                                          <p:val>
                                            <p:strVal val="#ppt_x"/>
                                          </p:val>
                                        </p:tav>
                                        <p:tav tm="100000">
                                          <p:val>
                                            <p:strVal val="#ppt_x"/>
                                          </p:val>
                                        </p:tav>
                                      </p:tavLst>
                                    </p:anim>
                                    <p:anim calcmode="lin" valueType="num">
                                      <p:cBhvr>
                                        <p:cTn id="8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1000"/>
                                        <p:tgtEl>
                                          <p:spTgt spid="9"/>
                                        </p:tgtEl>
                                      </p:cBhvr>
                                    </p:animEffect>
                                    <p:anim calcmode="lin" valueType="num">
                                      <p:cBhvr>
                                        <p:cTn id="89" dur="1000" fill="hold"/>
                                        <p:tgtEl>
                                          <p:spTgt spid="9"/>
                                        </p:tgtEl>
                                        <p:attrNameLst>
                                          <p:attrName>ppt_x</p:attrName>
                                        </p:attrNameLst>
                                      </p:cBhvr>
                                      <p:tavLst>
                                        <p:tav tm="0">
                                          <p:val>
                                            <p:strVal val="#ppt_x"/>
                                          </p:val>
                                        </p:tav>
                                        <p:tav tm="100000">
                                          <p:val>
                                            <p:strVal val="#ppt_x"/>
                                          </p:val>
                                        </p:tav>
                                      </p:tavLst>
                                    </p:anim>
                                    <p:anim calcmode="lin" valueType="num">
                                      <p:cBhvr>
                                        <p:cTn id="9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nodeType="click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p:cTn id="95" dur="500" fill="hold"/>
                                        <p:tgtEl>
                                          <p:spTgt spid="24"/>
                                        </p:tgtEl>
                                        <p:attrNameLst>
                                          <p:attrName>ppt_w</p:attrName>
                                        </p:attrNameLst>
                                      </p:cBhvr>
                                      <p:tavLst>
                                        <p:tav tm="0">
                                          <p:val>
                                            <p:fltVal val="0"/>
                                          </p:val>
                                        </p:tav>
                                        <p:tav tm="100000">
                                          <p:val>
                                            <p:strVal val="#ppt_w"/>
                                          </p:val>
                                        </p:tav>
                                      </p:tavLst>
                                    </p:anim>
                                    <p:anim calcmode="lin" valueType="num">
                                      <p:cBhvr>
                                        <p:cTn id="96" dur="500" fill="hold"/>
                                        <p:tgtEl>
                                          <p:spTgt spid="24"/>
                                        </p:tgtEl>
                                        <p:attrNameLst>
                                          <p:attrName>ppt_h</p:attrName>
                                        </p:attrNameLst>
                                      </p:cBhvr>
                                      <p:tavLst>
                                        <p:tav tm="0">
                                          <p:val>
                                            <p:fltVal val="0"/>
                                          </p:val>
                                        </p:tav>
                                        <p:tav tm="100000">
                                          <p:val>
                                            <p:strVal val="#ppt_h"/>
                                          </p:val>
                                        </p:tav>
                                      </p:tavLst>
                                    </p:anim>
                                    <p:animEffect transition="in" filter="fade">
                                      <p:cBhvr>
                                        <p:cTn id="9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9" grpId="0"/>
      <p:bldP spid="15" grpId="0"/>
      <p:bldP spid="16" grpId="0" animBg="1"/>
      <p:bldP spid="17" grpId="0" animBg="1"/>
      <p:bldP spid="18" grpId="0" animBg="1"/>
      <p:bldP spid="19"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64E10D-E3F7-D84A-15F6-5043804874EB}"/>
              </a:ext>
            </a:extLst>
          </p:cNvPr>
          <p:cNvSpPr>
            <a:spLocks noGrp="1"/>
          </p:cNvSpPr>
          <p:nvPr>
            <p:ph type="title"/>
          </p:nvPr>
        </p:nvSpPr>
        <p:spPr>
          <a:xfrm>
            <a:off x="1143001" y="2689715"/>
            <a:ext cx="9905998" cy="1478570"/>
          </a:xfrm>
        </p:spPr>
        <p:txBody>
          <a:bodyPr>
            <a:normAutofit fontScale="90000"/>
          </a:bodyPr>
          <a:lstStyle/>
          <a:p>
            <a:r>
              <a:rPr lang="fr-FR" sz="5400" b="1" dirty="0">
                <a:solidFill>
                  <a:srgbClr val="FFFF00"/>
                </a:solidFill>
              </a:rPr>
              <a:t>Maitriser son tableau de bord</a:t>
            </a:r>
            <a:endParaRPr lang="fr-FR" sz="5400" dirty="0"/>
          </a:p>
        </p:txBody>
      </p:sp>
      <p:pic>
        <p:nvPicPr>
          <p:cNvPr id="3" name="Image 2">
            <a:extLst>
              <a:ext uri="{FF2B5EF4-FFF2-40B4-BE49-F238E27FC236}">
                <a16:creationId xmlns:a16="http://schemas.microsoft.com/office/drawing/2014/main" id="{ABEC46D6-7FE5-53C7-9727-C0A2ADBC5427}"/>
              </a:ext>
            </a:extLst>
          </p:cNvPr>
          <p:cNvPicPr>
            <a:picLocks noChangeAspect="1"/>
          </p:cNvPicPr>
          <p:nvPr/>
        </p:nvPicPr>
        <p:blipFill>
          <a:blip r:embed="rId2"/>
          <a:stretch>
            <a:fillRect/>
          </a:stretch>
        </p:blipFill>
        <p:spPr>
          <a:xfrm>
            <a:off x="0" y="6364181"/>
            <a:ext cx="3048264" cy="493819"/>
          </a:xfrm>
          <a:prstGeom prst="rect">
            <a:avLst/>
          </a:prstGeom>
        </p:spPr>
      </p:pic>
    </p:spTree>
    <p:extLst>
      <p:ext uri="{BB962C8B-B14F-4D97-AF65-F5344CB8AC3E}">
        <p14:creationId xmlns:p14="http://schemas.microsoft.com/office/powerpoint/2010/main" val="2409081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2FF58-EA55-6372-DA7A-8796B549AF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E4B6DC-505D-782A-5184-CA6ACBD76A4F}"/>
              </a:ext>
            </a:extLst>
          </p:cNvPr>
          <p:cNvSpPr>
            <a:spLocks noGrp="1"/>
          </p:cNvSpPr>
          <p:nvPr>
            <p:ph type="title"/>
          </p:nvPr>
        </p:nvSpPr>
        <p:spPr>
          <a:xfrm>
            <a:off x="1143001" y="2689715"/>
            <a:ext cx="9905998" cy="1478570"/>
          </a:xfrm>
        </p:spPr>
        <p:txBody>
          <a:bodyPr>
            <a:normAutofit fontScale="90000"/>
          </a:bodyPr>
          <a:lstStyle/>
          <a:p>
            <a:r>
              <a:rPr lang="fr-FR" sz="5400" b="1" dirty="0">
                <a:solidFill>
                  <a:srgbClr val="FFFF00"/>
                </a:solidFill>
              </a:rPr>
              <a:t>COMPRENDRE L’AFFILIATION ET CE QUE VOUS GAGNER</a:t>
            </a:r>
          </a:p>
        </p:txBody>
      </p:sp>
      <p:pic>
        <p:nvPicPr>
          <p:cNvPr id="3" name="Image 2">
            <a:extLst>
              <a:ext uri="{FF2B5EF4-FFF2-40B4-BE49-F238E27FC236}">
                <a16:creationId xmlns:a16="http://schemas.microsoft.com/office/drawing/2014/main" id="{9B8FC08B-9639-D3A4-1503-720040F01434}"/>
              </a:ext>
            </a:extLst>
          </p:cNvPr>
          <p:cNvPicPr>
            <a:picLocks noChangeAspect="1"/>
          </p:cNvPicPr>
          <p:nvPr/>
        </p:nvPicPr>
        <p:blipFill>
          <a:blip r:embed="rId2"/>
          <a:stretch>
            <a:fillRect/>
          </a:stretch>
        </p:blipFill>
        <p:spPr>
          <a:xfrm>
            <a:off x="0" y="6364181"/>
            <a:ext cx="3048264" cy="493819"/>
          </a:xfrm>
          <a:prstGeom prst="rect">
            <a:avLst/>
          </a:prstGeom>
        </p:spPr>
      </p:pic>
    </p:spTree>
    <p:extLst>
      <p:ext uri="{BB962C8B-B14F-4D97-AF65-F5344CB8AC3E}">
        <p14:creationId xmlns:p14="http://schemas.microsoft.com/office/powerpoint/2010/main" val="3495903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828688-2B92-63D4-DE42-59B3393D36F9}"/>
              </a:ext>
            </a:extLst>
          </p:cNvPr>
          <p:cNvSpPr>
            <a:spLocks noGrp="1"/>
          </p:cNvSpPr>
          <p:nvPr>
            <p:ph type="title"/>
          </p:nvPr>
        </p:nvSpPr>
        <p:spPr/>
        <p:txBody>
          <a:bodyPr>
            <a:normAutofit fontScale="90000"/>
          </a:bodyPr>
          <a:lstStyle/>
          <a:p>
            <a:pPr algn="ctr"/>
            <a:r>
              <a:rPr lang="fr-FR" sz="5400" b="1" dirty="0">
                <a:solidFill>
                  <a:srgbClr val="FFC000"/>
                </a:solidFill>
              </a:rPr>
              <a:t>Qu’est ce que je gagne en tant qu’affilie?</a:t>
            </a:r>
          </a:p>
        </p:txBody>
      </p:sp>
      <p:sp>
        <p:nvSpPr>
          <p:cNvPr id="3" name="Espace réservé du contenu 2">
            <a:extLst>
              <a:ext uri="{FF2B5EF4-FFF2-40B4-BE49-F238E27FC236}">
                <a16:creationId xmlns:a16="http://schemas.microsoft.com/office/drawing/2014/main" id="{2CC0CFFC-2ADE-6FCE-AD7A-589F1586720E}"/>
              </a:ext>
            </a:extLst>
          </p:cNvPr>
          <p:cNvSpPr>
            <a:spLocks noGrp="1"/>
          </p:cNvSpPr>
          <p:nvPr>
            <p:ph idx="1"/>
          </p:nvPr>
        </p:nvSpPr>
        <p:spPr/>
        <p:txBody>
          <a:bodyPr>
            <a:normAutofit/>
          </a:bodyPr>
          <a:lstStyle/>
          <a:p>
            <a:r>
              <a:rPr lang="fr-FR" sz="4000" b="1" dirty="0"/>
              <a:t>MA FORMATION </a:t>
            </a:r>
          </a:p>
          <a:p>
            <a:r>
              <a:rPr lang="fr-FR" sz="4000" b="1" dirty="0"/>
              <a:t>MON ENTREPRISE</a:t>
            </a:r>
          </a:p>
          <a:p>
            <a:r>
              <a:rPr lang="fr-FR" sz="4000" b="1" dirty="0"/>
              <a:t>MA BOUTIQUE EN LIGNE </a:t>
            </a:r>
          </a:p>
          <a:p>
            <a:r>
              <a:rPr lang="fr-FR" sz="4000" b="1" dirty="0"/>
              <a:t>MES COMMISSIONS DE L'AFFILIATION </a:t>
            </a:r>
          </a:p>
        </p:txBody>
      </p:sp>
    </p:spTree>
    <p:extLst>
      <p:ext uri="{BB962C8B-B14F-4D97-AF65-F5344CB8AC3E}">
        <p14:creationId xmlns:p14="http://schemas.microsoft.com/office/powerpoint/2010/main" val="53510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67268"/>
            <a:ext cx="12191999" cy="877824"/>
          </a:xfrm>
          <a:prstGeom prst="rect">
            <a:avLst/>
          </a:prstGeom>
        </p:spPr>
      </p:pic>
      <p:graphicFrame>
        <p:nvGraphicFramePr>
          <p:cNvPr id="4" name="Tableau 4">
            <a:extLst>
              <a:ext uri="{FF2B5EF4-FFF2-40B4-BE49-F238E27FC236}">
                <a16:creationId xmlns:a16="http://schemas.microsoft.com/office/drawing/2014/main" id="{0F18C112-80E7-5382-C8E2-C0C7BCDEF62D}"/>
              </a:ext>
            </a:extLst>
          </p:cNvPr>
          <p:cNvGraphicFramePr>
            <a:graphicFrameLocks noGrp="1"/>
          </p:cNvGraphicFramePr>
          <p:nvPr/>
        </p:nvGraphicFramePr>
        <p:xfrm>
          <a:off x="88900" y="484119"/>
          <a:ext cx="11898892" cy="6514291"/>
        </p:xfrm>
        <a:graphic>
          <a:graphicData uri="http://schemas.openxmlformats.org/drawingml/2006/table">
            <a:tbl>
              <a:tblPr firstRow="1" bandRow="1">
                <a:tableStyleId>{35758FB7-9AC5-4552-8A53-C91805E547FA}</a:tableStyleId>
              </a:tblPr>
              <a:tblGrid>
                <a:gridCol w="1206500">
                  <a:extLst>
                    <a:ext uri="{9D8B030D-6E8A-4147-A177-3AD203B41FA5}">
                      <a16:colId xmlns:a16="http://schemas.microsoft.com/office/drawing/2014/main" val="4107193277"/>
                    </a:ext>
                  </a:extLst>
                </a:gridCol>
                <a:gridCol w="2082800">
                  <a:extLst>
                    <a:ext uri="{9D8B030D-6E8A-4147-A177-3AD203B41FA5}">
                      <a16:colId xmlns:a16="http://schemas.microsoft.com/office/drawing/2014/main" val="174149261"/>
                    </a:ext>
                  </a:extLst>
                </a:gridCol>
                <a:gridCol w="1651000">
                  <a:extLst>
                    <a:ext uri="{9D8B030D-6E8A-4147-A177-3AD203B41FA5}">
                      <a16:colId xmlns:a16="http://schemas.microsoft.com/office/drawing/2014/main" val="3323110904"/>
                    </a:ext>
                  </a:extLst>
                </a:gridCol>
                <a:gridCol w="1752600">
                  <a:extLst>
                    <a:ext uri="{9D8B030D-6E8A-4147-A177-3AD203B41FA5}">
                      <a16:colId xmlns:a16="http://schemas.microsoft.com/office/drawing/2014/main" val="1479730870"/>
                    </a:ext>
                  </a:extLst>
                </a:gridCol>
                <a:gridCol w="1828800">
                  <a:extLst>
                    <a:ext uri="{9D8B030D-6E8A-4147-A177-3AD203B41FA5}">
                      <a16:colId xmlns:a16="http://schemas.microsoft.com/office/drawing/2014/main" val="3820420327"/>
                    </a:ext>
                  </a:extLst>
                </a:gridCol>
                <a:gridCol w="1727200">
                  <a:extLst>
                    <a:ext uri="{9D8B030D-6E8A-4147-A177-3AD203B41FA5}">
                      <a16:colId xmlns:a16="http://schemas.microsoft.com/office/drawing/2014/main" val="3977103371"/>
                    </a:ext>
                  </a:extLst>
                </a:gridCol>
                <a:gridCol w="1649992">
                  <a:extLst>
                    <a:ext uri="{9D8B030D-6E8A-4147-A177-3AD203B41FA5}">
                      <a16:colId xmlns:a16="http://schemas.microsoft.com/office/drawing/2014/main" val="380289188"/>
                    </a:ext>
                  </a:extLst>
                </a:gridCol>
              </a:tblGrid>
              <a:tr h="109846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000" b="1" kern="1200" dirty="0">
                          <a:solidFill>
                            <a:srgbClr val="FFFF00"/>
                          </a:solidFill>
                          <a:latin typeface="+mn-lt"/>
                          <a:ea typeface="+mn-ea"/>
                          <a:cs typeface="+mn-cs"/>
                        </a:rPr>
                        <a:t>Position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rgbClr val="FFFF00"/>
                          </a:solidFill>
                          <a:latin typeface="+mn-lt"/>
                          <a:ea typeface="+mn-ea"/>
                          <a:cs typeface="+mn-cs"/>
                        </a:rPr>
                        <a:t>PC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2800" b="1" kern="1200" dirty="0">
                          <a:solidFill>
                            <a:srgbClr val="FFFF00"/>
                          </a:solidFill>
                          <a:latin typeface="+mn-lt"/>
                          <a:ea typeface="+mn-ea"/>
                          <a:cs typeface="+mn-cs"/>
                        </a:rPr>
                        <a:t>Niveau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2800" b="1" kern="1200" dirty="0">
                          <a:solidFill>
                            <a:srgbClr val="FFFF00"/>
                          </a:solidFill>
                          <a:latin typeface="+mn-lt"/>
                          <a:ea typeface="+mn-ea"/>
                          <a:cs typeface="+mn-cs"/>
                        </a:rPr>
                        <a:t>Niveau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2800" b="1" kern="1200" dirty="0">
                          <a:solidFill>
                            <a:srgbClr val="FFFF00"/>
                          </a:solidFill>
                          <a:latin typeface="+mn-lt"/>
                          <a:ea typeface="+mn-ea"/>
                          <a:cs typeface="+mn-cs"/>
                        </a:rPr>
                        <a:t>Niveau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2800" b="1" kern="1200" dirty="0">
                          <a:solidFill>
                            <a:srgbClr val="FFFF00"/>
                          </a:solidFill>
                          <a:latin typeface="+mn-lt"/>
                          <a:ea typeface="+mn-ea"/>
                          <a:cs typeface="+mn-cs"/>
                        </a:rPr>
                        <a:t>Niveau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err="1">
                          <a:solidFill>
                            <a:srgbClr val="FFFF00"/>
                          </a:solidFill>
                        </a:rPr>
                        <a:t>Working</a:t>
                      </a:r>
                      <a:r>
                        <a:rPr lang="fr-FR" sz="2800" dirty="0">
                          <a:solidFill>
                            <a:srgbClr val="FFFF00"/>
                          </a:solidFill>
                        </a:rPr>
                        <a:t> Capital</a:t>
                      </a:r>
                      <a:endParaRPr lang="fr-FR" sz="2800" b="1" kern="1200" dirty="0">
                        <a:solidFill>
                          <a:srgbClr val="FFFF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9630426"/>
                  </a:ext>
                </a:extLst>
              </a:tr>
              <a:tr h="8558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kern="1200" dirty="0">
                          <a:solidFill>
                            <a:srgbClr val="FFFF00"/>
                          </a:solidFill>
                          <a:latin typeface="+mn-lt"/>
                          <a:ea typeface="+mn-ea"/>
                          <a:cs typeface="+mn-cs"/>
                        </a:rPr>
                        <a:t>AFFILIE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F" sz="2800" b="1" kern="1200" dirty="0">
                          <a:solidFill>
                            <a:schemeClr val="tx1"/>
                          </a:solidFill>
                          <a:latin typeface="+mn-lt"/>
                          <a:ea typeface="+mn-ea"/>
                          <a:cs typeface="+mn-cs"/>
                        </a:rPr>
                        <a:t>≥</a:t>
                      </a:r>
                      <a:r>
                        <a:rPr lang="fr-FR" sz="2800" b="1" kern="1200" dirty="0">
                          <a:solidFill>
                            <a:schemeClr val="tx1"/>
                          </a:solidFill>
                          <a:latin typeface="+mn-lt"/>
                          <a:ea typeface="+mn-ea"/>
                          <a:cs typeface="+mn-cs"/>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fr-FR" sz="2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2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8668553"/>
                  </a:ext>
                </a:extLst>
              </a:tr>
              <a:tr h="10303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kern="1200" dirty="0">
                          <a:solidFill>
                            <a:srgbClr val="FFFF00"/>
                          </a:solidFill>
                          <a:latin typeface="+mn-lt"/>
                          <a:ea typeface="+mn-ea"/>
                          <a:cs typeface="+mn-cs"/>
                        </a:rPr>
                        <a:t>STARTER</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r-FR" sz="2000" b="1" kern="1200" dirty="0">
                        <a:solidFill>
                          <a:srgbClr val="FFFF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F" sz="2800" b="1" kern="1200" dirty="0">
                          <a:solidFill>
                            <a:schemeClr val="tx1"/>
                          </a:solidFill>
                          <a:latin typeface="+mn-lt"/>
                          <a:ea typeface="+mn-ea"/>
                          <a:cs typeface="+mn-cs"/>
                        </a:rPr>
                        <a:t>≥</a:t>
                      </a:r>
                      <a:r>
                        <a:rPr lang="fr-FR" sz="2800" b="1" kern="1200" dirty="0">
                          <a:solidFill>
                            <a:schemeClr val="tx1"/>
                          </a:solidFill>
                          <a:latin typeface="+mn-lt"/>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fr-FR" sz="2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2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79856159"/>
                  </a:ext>
                </a:extLst>
              </a:tr>
              <a:tr h="10303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kern="1200" dirty="0">
                          <a:solidFill>
                            <a:srgbClr val="FFFF00"/>
                          </a:solidFill>
                          <a:latin typeface="+mn-lt"/>
                          <a:ea typeface="+mn-ea"/>
                          <a:cs typeface="+mn-cs"/>
                        </a:rPr>
                        <a:t>START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2000" b="1" kern="1200" dirty="0">
                        <a:solidFill>
                          <a:srgbClr val="FFFF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F" sz="2800" b="1" kern="1200" dirty="0">
                          <a:solidFill>
                            <a:schemeClr val="tx1"/>
                          </a:solidFill>
                          <a:latin typeface="+mn-lt"/>
                          <a:ea typeface="+mn-ea"/>
                          <a:cs typeface="+mn-cs"/>
                        </a:rPr>
                        <a:t>≥</a:t>
                      </a:r>
                      <a:r>
                        <a:rPr lang="fr-FR" sz="2800" b="1" kern="1200" dirty="0">
                          <a:solidFill>
                            <a:schemeClr val="tx1"/>
                          </a:solidFill>
                          <a:latin typeface="+mn-lt"/>
                          <a:ea typeface="+mn-ea"/>
                          <a:cs typeface="+mn-c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2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330798"/>
                  </a:ext>
                </a:extLst>
              </a:tr>
              <a:tr h="11277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b="1" kern="1200" dirty="0">
                          <a:solidFill>
                            <a:srgbClr val="FFFF00"/>
                          </a:solidFill>
                          <a:latin typeface="+mn-lt"/>
                          <a:ea typeface="+mn-ea"/>
                          <a:cs typeface="+mn-cs"/>
                        </a:rPr>
                        <a:t>SUPER START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F" sz="2800" b="1" kern="1200" dirty="0">
                          <a:solidFill>
                            <a:schemeClr val="tx1"/>
                          </a:solidFill>
                          <a:latin typeface="+mn-lt"/>
                          <a:ea typeface="+mn-ea"/>
                          <a:cs typeface="+mn-cs"/>
                        </a:rPr>
                        <a:t>≥</a:t>
                      </a:r>
                      <a:r>
                        <a:rPr lang="fr-FR" sz="2800" b="1" kern="1200" dirty="0">
                          <a:solidFill>
                            <a:schemeClr val="tx1"/>
                          </a:solidFill>
                          <a:latin typeface="+mn-lt"/>
                          <a:ea typeface="+mn-ea"/>
                          <a:cs typeface="+mn-cs"/>
                        </a:rPr>
                        <a:t>3</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Kit </a:t>
                      </a:r>
                      <a:r>
                        <a:rPr lang="fr-BF" sz="2800" b="1" kern="1200" dirty="0">
                          <a:solidFill>
                            <a:schemeClr val="tx1"/>
                          </a:solidFill>
                          <a:latin typeface="+mn-lt"/>
                          <a:ea typeface="+mn-ea"/>
                          <a:cs typeface="+mn-cs"/>
                        </a:rPr>
                        <a:t>≥</a:t>
                      </a:r>
                      <a:r>
                        <a:rPr lang="fr-FR" sz="2800" b="1" kern="1200" dirty="0">
                          <a:solidFill>
                            <a:schemeClr val="tx1"/>
                          </a:solidFill>
                          <a:latin typeface="+mn-lt"/>
                          <a:ea typeface="+mn-ea"/>
                          <a:cs typeface="+mn-cs"/>
                        </a:rPr>
                        <a:t> $40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2800" b="1" kern="1200" dirty="0">
                          <a:solidFill>
                            <a:schemeClr val="tx1"/>
                          </a:solidFill>
                          <a:latin typeface="+mn-lt"/>
                          <a:ea typeface="+mn-ea"/>
                          <a:cs typeface="+mn-cs"/>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5280381"/>
                  </a:ext>
                </a:extLst>
              </a:tr>
              <a:tr h="5638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b="1" kern="1200" dirty="0">
                          <a:solidFill>
                            <a:srgbClr val="FFFF00"/>
                          </a:solidFill>
                          <a:latin typeface="+mn-lt"/>
                          <a:ea typeface="+mn-ea"/>
                          <a:cs typeface="+mn-cs"/>
                        </a:rPr>
                        <a:t>Elite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F" sz="2800" b="1" kern="1200" dirty="0">
                          <a:solidFill>
                            <a:schemeClr val="tx1"/>
                          </a:solidFill>
                          <a:latin typeface="+mn-lt"/>
                          <a:ea typeface="+mn-ea"/>
                          <a:cs typeface="+mn-cs"/>
                        </a:rPr>
                        <a:t>≥</a:t>
                      </a:r>
                      <a:r>
                        <a:rPr lang="fr-FR" sz="2800" b="1" kern="1200" dirty="0">
                          <a:solidFill>
                            <a:schemeClr val="tx1"/>
                          </a:solidFill>
                          <a:latin typeface="+mn-lt"/>
                          <a:ea typeface="+mn-ea"/>
                          <a:cs typeface="+mn-cs"/>
                        </a:rPr>
                        <a:t>4</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Kit </a:t>
                      </a:r>
                      <a:r>
                        <a:rPr lang="fr-BF" sz="2800" b="1" kern="1200" dirty="0">
                          <a:solidFill>
                            <a:schemeClr val="tx1"/>
                          </a:solidFill>
                          <a:latin typeface="+mn-lt"/>
                          <a:ea typeface="+mn-ea"/>
                          <a:cs typeface="+mn-cs"/>
                        </a:rPr>
                        <a:t>≥</a:t>
                      </a:r>
                      <a:r>
                        <a:rPr lang="fr-FR" sz="2800" b="1" kern="1200" dirty="0">
                          <a:solidFill>
                            <a:schemeClr val="tx1"/>
                          </a:solidFill>
                          <a:latin typeface="+mn-lt"/>
                          <a:ea typeface="+mn-ea"/>
                          <a:cs typeface="+mn-cs"/>
                        </a:rPr>
                        <a:t> $1600</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r-FR" sz="2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b="1" kern="1200" dirty="0">
                          <a:solidFill>
                            <a:schemeClr val="tx1"/>
                          </a:solidFill>
                          <a:latin typeface="+mn-lt"/>
                          <a:ea typeface="+mn-ea"/>
                          <a:cs typeface="+mn-cs"/>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03039220"/>
                  </a:ext>
                </a:extLst>
              </a:tr>
            </a:tbl>
          </a:graphicData>
        </a:graphic>
      </p:graphicFrame>
      <p:sp>
        <p:nvSpPr>
          <p:cNvPr id="5" name="Sous-titre 2">
            <a:extLst>
              <a:ext uri="{FF2B5EF4-FFF2-40B4-BE49-F238E27FC236}">
                <a16:creationId xmlns:a16="http://schemas.microsoft.com/office/drawing/2014/main" id="{B19885D9-D042-0158-5E30-26DDB10F28E5}"/>
              </a:ext>
            </a:extLst>
          </p:cNvPr>
          <p:cNvSpPr txBox="1">
            <a:spLocks/>
          </p:cNvSpPr>
          <p:nvPr/>
        </p:nvSpPr>
        <p:spPr>
          <a:xfrm>
            <a:off x="2906974" y="-61032"/>
            <a:ext cx="6073254" cy="651387"/>
          </a:xfrm>
          <a:prstGeom prst="rect">
            <a:avLst/>
          </a:prstGeom>
          <a:solidFill>
            <a:schemeClr val="tx1"/>
          </a:solidFill>
          <a:effectLst>
            <a:outerShdw blurRad="50800" dir="14400000">
              <a:srgbClr val="000000">
                <a:alpha val="40000"/>
              </a:srgbClr>
            </a:outerShdw>
          </a:effectLst>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accent1"/>
              </a:buClr>
              <a:buFont typeface="Wingdings 2" charset="2"/>
              <a:buNone/>
              <a:defRPr sz="1800" kern="1200">
                <a:solidFill>
                  <a:schemeClr val="tx1"/>
                </a:solidFill>
                <a:latin typeface="+mn-lt"/>
                <a:ea typeface="+mn-ea"/>
                <a:cs typeface="+mn-cs"/>
              </a:defRPr>
            </a:lvl1pPr>
            <a:lvl2pPr marL="457200" indent="0" algn="ctr" defTabSz="457200" rtl="0" eaLnBrk="1" latinLnBrk="0" hangingPunct="1">
              <a:spcBef>
                <a:spcPct val="20000"/>
              </a:spcBef>
              <a:spcAft>
                <a:spcPts val="600"/>
              </a:spcAft>
              <a:buClr>
                <a:schemeClr val="accent1"/>
              </a:buClr>
              <a:buFont typeface="Wingdings 2"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Font typeface="Wingdings 2"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Font typeface="Wingdings 2"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Font typeface="Wingdings 2"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1"/>
              </a:buClr>
              <a:buFont typeface="Wingdings 2"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1"/>
              </a:buClr>
              <a:buFont typeface="Wingdings 2"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1"/>
              </a:buClr>
              <a:buFont typeface="Wingdings 2"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1"/>
              </a:buClr>
              <a:buFont typeface="Wingdings 2" charset="2"/>
              <a:buNone/>
              <a:defRPr sz="1200" kern="1200">
                <a:solidFill>
                  <a:schemeClr val="tx1">
                    <a:tint val="75000"/>
                  </a:schemeClr>
                </a:solidFill>
                <a:latin typeface="+mn-lt"/>
                <a:ea typeface="+mn-ea"/>
                <a:cs typeface="+mn-cs"/>
              </a:defRPr>
            </a:lvl9pPr>
          </a:lstStyle>
          <a:p>
            <a:pPr algn="ctr"/>
            <a:r>
              <a:rPr lang="fr-FR" sz="2800" b="1" dirty="0">
                <a:solidFill>
                  <a:schemeClr val="bg1"/>
                </a:solidFill>
              </a:rPr>
              <a:t>COMMISSION AFFILIATION PLAN</a:t>
            </a:r>
          </a:p>
        </p:txBody>
      </p:sp>
      <p:pic>
        <p:nvPicPr>
          <p:cNvPr id="2" name="Image 1">
            <a:extLst>
              <a:ext uri="{FF2B5EF4-FFF2-40B4-BE49-F238E27FC236}">
                <a16:creationId xmlns:a16="http://schemas.microsoft.com/office/drawing/2014/main" id="{DE15CC6D-5EE7-43B9-A046-CBDE2BFEE8F5}"/>
              </a:ext>
            </a:extLst>
          </p:cNvPr>
          <p:cNvPicPr>
            <a:picLocks noChangeAspect="1"/>
          </p:cNvPicPr>
          <p:nvPr/>
        </p:nvPicPr>
        <p:blipFill>
          <a:blip r:embed="rId3"/>
          <a:stretch>
            <a:fillRect/>
          </a:stretch>
        </p:blipFill>
        <p:spPr>
          <a:xfrm>
            <a:off x="11540612" y="-167268"/>
            <a:ext cx="651387" cy="651387"/>
          </a:xfrm>
          <a:prstGeom prst="rect">
            <a:avLst/>
          </a:prstGeom>
        </p:spPr>
      </p:pic>
    </p:spTree>
    <p:extLst>
      <p:ext uri="{BB962C8B-B14F-4D97-AF65-F5344CB8AC3E}">
        <p14:creationId xmlns:p14="http://schemas.microsoft.com/office/powerpoint/2010/main" val="3671842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5824" y="6235884"/>
            <a:ext cx="11960352" cy="640383"/>
          </a:xfrm>
          <a:solidFill>
            <a:srgbClr val="222A32"/>
          </a:solidFill>
        </p:spPr>
        <p:txBody>
          <a:bodyPr>
            <a:normAutofit/>
          </a:bodyPr>
          <a:lstStyle/>
          <a:p>
            <a:pPr algn="ctr"/>
            <a:r>
              <a:rPr lang="fr-FR" sz="2400" b="1" dirty="0">
                <a:solidFill>
                  <a:schemeClr val="tx1"/>
                </a:solidFill>
                <a:latin typeface="Times New Roman" panose="02020603050405020304" pitchFamily="18" charset="0"/>
                <a:cs typeface="Times New Roman" panose="02020603050405020304" pitchFamily="18" charset="0"/>
              </a:rPr>
              <a:t>Le plan </a:t>
            </a:r>
            <a:r>
              <a:rPr lang="fr-FR" sz="2400" b="1" dirty="0" err="1">
                <a:solidFill>
                  <a:schemeClr val="tx1"/>
                </a:solidFill>
                <a:latin typeface="Times New Roman" panose="02020603050405020304" pitchFamily="18" charset="0"/>
                <a:cs typeface="Times New Roman" panose="02020603050405020304" pitchFamily="18" charset="0"/>
              </a:rPr>
              <a:t>unilevel</a:t>
            </a:r>
            <a:r>
              <a:rPr lang="fr-FR" sz="2400" b="1" dirty="0">
                <a:solidFill>
                  <a:schemeClr val="tx1"/>
                </a:solidFill>
                <a:latin typeface="Times New Roman" panose="02020603050405020304" pitchFamily="18" charset="0"/>
                <a:cs typeface="Times New Roman" panose="02020603050405020304" pitchFamily="18" charset="0"/>
              </a:rPr>
              <a:t> A matrice 3X3 </a:t>
            </a:r>
            <a:r>
              <a:rPr lang="fr-FR" sz="2400" b="1" dirty="0" err="1">
                <a:solidFill>
                  <a:schemeClr val="tx1"/>
                </a:solidFill>
                <a:latin typeface="Times New Roman" panose="02020603050405020304" pitchFamily="18" charset="0"/>
                <a:cs typeface="Times New Roman" panose="02020603050405020304" pitchFamily="18" charset="0"/>
              </a:rPr>
              <a:t>forcéE</a:t>
            </a:r>
            <a:r>
              <a:rPr lang="fr-FR" sz="2400" b="1" dirty="0">
                <a:solidFill>
                  <a:schemeClr val="tx1"/>
                </a:solidFill>
                <a:latin typeface="Times New Roman" panose="02020603050405020304" pitchFamily="18" charset="0"/>
                <a:cs typeface="Times New Roman" panose="02020603050405020304" pitchFamily="18" charset="0"/>
              </a:rPr>
              <a:t> avec débordement en X-UP</a:t>
            </a:r>
            <a:endParaRPr lang="fr-FR" sz="1800" b="1" dirty="0">
              <a:solidFill>
                <a:schemeClr val="tx1"/>
              </a:solidFill>
            </a:endParaRP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78"/>
            <a:ext cx="12191999" cy="877824"/>
          </a:xfrm>
          <a:prstGeom prst="rect">
            <a:avLst/>
          </a:prstGeom>
        </p:spPr>
      </p:pic>
      <p:pic>
        <p:nvPicPr>
          <p:cNvPr id="7" name="Image 6"/>
          <p:cNvPicPr>
            <a:picLocks noChangeAspect="1"/>
          </p:cNvPicPr>
          <p:nvPr/>
        </p:nvPicPr>
        <p:blipFill rotWithShape="1">
          <a:blip r:embed="rId4">
            <a:extLst>
              <a:ext uri="{28A0092B-C50C-407E-A947-70E740481C1C}">
                <a14:useLocalDpi xmlns:a14="http://schemas.microsoft.com/office/drawing/2010/main" val="0"/>
              </a:ext>
            </a:extLst>
          </a:blip>
          <a:srcRect l="34366" r="35858"/>
          <a:stretch/>
        </p:blipFill>
        <p:spPr>
          <a:xfrm>
            <a:off x="2516943" y="-12878"/>
            <a:ext cx="3630304" cy="4077109"/>
          </a:xfrm>
          <a:prstGeom prst="rect">
            <a:avLst/>
          </a:prstGeom>
        </p:spPr>
      </p:pic>
      <p:pic>
        <p:nvPicPr>
          <p:cNvPr id="2" name="Image 1">
            <a:extLst>
              <a:ext uri="{FF2B5EF4-FFF2-40B4-BE49-F238E27FC236}">
                <a16:creationId xmlns:a16="http://schemas.microsoft.com/office/drawing/2014/main" id="{B05D73B1-20B5-5C17-D9EC-8EEDB7BCDD1D}"/>
              </a:ext>
            </a:extLst>
          </p:cNvPr>
          <p:cNvPicPr>
            <a:picLocks noChangeAspect="1"/>
          </p:cNvPicPr>
          <p:nvPr/>
        </p:nvPicPr>
        <p:blipFill rotWithShape="1">
          <a:blip r:embed="rId4">
            <a:extLst>
              <a:ext uri="{28A0092B-C50C-407E-A947-70E740481C1C}">
                <a14:useLocalDpi xmlns:a14="http://schemas.microsoft.com/office/drawing/2010/main" val="0"/>
              </a:ext>
            </a:extLst>
          </a:blip>
          <a:srcRect l="34366" t="84634" r="35858"/>
          <a:stretch/>
        </p:blipFill>
        <p:spPr>
          <a:xfrm>
            <a:off x="2516943" y="4059569"/>
            <a:ext cx="2251881" cy="388619"/>
          </a:xfrm>
          <a:prstGeom prst="rect">
            <a:avLst/>
          </a:prstGeom>
        </p:spPr>
      </p:pic>
      <p:pic>
        <p:nvPicPr>
          <p:cNvPr id="4" name="Image 3">
            <a:extLst>
              <a:ext uri="{FF2B5EF4-FFF2-40B4-BE49-F238E27FC236}">
                <a16:creationId xmlns:a16="http://schemas.microsoft.com/office/drawing/2014/main" id="{F72A9A36-3583-6D3B-6246-C142792FB5D4}"/>
              </a:ext>
            </a:extLst>
          </p:cNvPr>
          <p:cNvPicPr>
            <a:picLocks noChangeAspect="1"/>
          </p:cNvPicPr>
          <p:nvPr/>
        </p:nvPicPr>
        <p:blipFill rotWithShape="1">
          <a:blip r:embed="rId4">
            <a:extLst>
              <a:ext uri="{28A0092B-C50C-407E-A947-70E740481C1C}">
                <a14:useLocalDpi xmlns:a14="http://schemas.microsoft.com/office/drawing/2010/main" val="0"/>
              </a:ext>
            </a:extLst>
          </a:blip>
          <a:srcRect l="34366" t="84634" r="35858"/>
          <a:stretch/>
        </p:blipFill>
        <p:spPr>
          <a:xfrm>
            <a:off x="3895366" y="4054370"/>
            <a:ext cx="2251881" cy="388619"/>
          </a:xfrm>
          <a:prstGeom prst="rect">
            <a:avLst/>
          </a:prstGeom>
        </p:spPr>
      </p:pic>
      <p:cxnSp>
        <p:nvCxnSpPr>
          <p:cNvPr id="8" name="Connecteur droit avec flèche 7">
            <a:extLst>
              <a:ext uri="{FF2B5EF4-FFF2-40B4-BE49-F238E27FC236}">
                <a16:creationId xmlns:a16="http://schemas.microsoft.com/office/drawing/2014/main" id="{4804AAAB-67CE-3B38-91F9-04EA1339207D}"/>
              </a:ext>
            </a:extLst>
          </p:cNvPr>
          <p:cNvCxnSpPr>
            <a:cxnSpLocks/>
          </p:cNvCxnSpPr>
          <p:nvPr/>
        </p:nvCxnSpPr>
        <p:spPr>
          <a:xfrm>
            <a:off x="625027" y="2060581"/>
            <a:ext cx="2432523" cy="184666"/>
          </a:xfrm>
          <a:prstGeom prst="straightConnector1">
            <a:avLst/>
          </a:prstGeom>
          <a:ln w="282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624B161A-245B-2BA4-7B1E-2C7BDE260094}"/>
              </a:ext>
            </a:extLst>
          </p:cNvPr>
          <p:cNvSpPr txBox="1"/>
          <p:nvPr/>
        </p:nvSpPr>
        <p:spPr>
          <a:xfrm>
            <a:off x="-66431" y="1087280"/>
            <a:ext cx="1819000" cy="1815882"/>
          </a:xfrm>
          <a:prstGeom prst="rect">
            <a:avLst/>
          </a:prstGeom>
          <a:solidFill>
            <a:srgbClr val="222A32"/>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white"/>
                </a:solidFill>
                <a:effectLst/>
                <a:uLnTx/>
                <a:uFillTx/>
                <a:latin typeface="Tw Cen MT" panose="020B0602020104020603"/>
                <a:ea typeface="+mn-ea"/>
                <a:cs typeface="+mn-cs"/>
              </a:rPr>
              <a:t>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white"/>
                </a:solidFill>
                <a:effectLst/>
                <a:uLnTx/>
                <a:uFillTx/>
                <a:latin typeface="Tw Cen MT" panose="020B0602020104020603"/>
                <a:ea typeface="+mn-ea"/>
                <a:cs typeface="+mn-cs"/>
              </a:rPr>
              <a:t>Pôle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white"/>
                </a:solidFill>
                <a:effectLst/>
                <a:uLnTx/>
                <a:uFillTx/>
                <a:latin typeface="Tw Cen MT" panose="020B0602020104020603"/>
                <a:ea typeface="+mn-ea"/>
                <a:cs typeface="+mn-cs"/>
              </a:rPr>
              <a:t>de croissance</a:t>
            </a:r>
          </a:p>
        </p:txBody>
      </p:sp>
      <p:cxnSp>
        <p:nvCxnSpPr>
          <p:cNvPr id="10" name="Connecteur droit avec flèche 9">
            <a:extLst>
              <a:ext uri="{FF2B5EF4-FFF2-40B4-BE49-F238E27FC236}">
                <a16:creationId xmlns:a16="http://schemas.microsoft.com/office/drawing/2014/main" id="{AE39E5A0-3E15-57E7-550D-BE18944C7C8D}"/>
              </a:ext>
            </a:extLst>
          </p:cNvPr>
          <p:cNvCxnSpPr>
            <a:cxnSpLocks/>
          </p:cNvCxnSpPr>
          <p:nvPr/>
        </p:nvCxnSpPr>
        <p:spPr>
          <a:xfrm flipH="1">
            <a:off x="5868988" y="1881499"/>
            <a:ext cx="1146411" cy="287054"/>
          </a:xfrm>
          <a:prstGeom prst="straightConnector1">
            <a:avLst/>
          </a:prstGeom>
          <a:ln w="279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556F06D1-15E8-CE2A-AA5B-A07E3C0013D4}"/>
              </a:ext>
            </a:extLst>
          </p:cNvPr>
          <p:cNvSpPr txBox="1"/>
          <p:nvPr/>
        </p:nvSpPr>
        <p:spPr>
          <a:xfrm>
            <a:off x="7015399" y="1653866"/>
            <a:ext cx="1348639"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Niveau I (L1)</a:t>
            </a:r>
          </a:p>
        </p:txBody>
      </p:sp>
      <p:sp>
        <p:nvSpPr>
          <p:cNvPr id="16" name="ZoneTexte 15">
            <a:extLst>
              <a:ext uri="{FF2B5EF4-FFF2-40B4-BE49-F238E27FC236}">
                <a16:creationId xmlns:a16="http://schemas.microsoft.com/office/drawing/2014/main" id="{2DA7DDB8-E562-C94E-EEBE-8A0175779D7A}"/>
              </a:ext>
            </a:extLst>
          </p:cNvPr>
          <p:cNvSpPr txBox="1"/>
          <p:nvPr/>
        </p:nvSpPr>
        <p:spPr>
          <a:xfrm>
            <a:off x="8681364" y="1636064"/>
            <a:ext cx="630301"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Tw Cen MT" panose="020B0602020104020603"/>
              </a:rPr>
              <a:t>5</a:t>
            </a: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0%</a:t>
            </a:r>
          </a:p>
        </p:txBody>
      </p:sp>
      <p:cxnSp>
        <p:nvCxnSpPr>
          <p:cNvPr id="17" name="Connecteur droit avec flèche 16">
            <a:extLst>
              <a:ext uri="{FF2B5EF4-FFF2-40B4-BE49-F238E27FC236}">
                <a16:creationId xmlns:a16="http://schemas.microsoft.com/office/drawing/2014/main" id="{5E381165-7814-DEBB-40CA-7333B80EBFA9}"/>
              </a:ext>
            </a:extLst>
          </p:cNvPr>
          <p:cNvCxnSpPr>
            <a:cxnSpLocks/>
          </p:cNvCxnSpPr>
          <p:nvPr/>
        </p:nvCxnSpPr>
        <p:spPr>
          <a:xfrm flipH="1">
            <a:off x="6234438" y="2854855"/>
            <a:ext cx="1146411" cy="287054"/>
          </a:xfrm>
          <a:prstGeom prst="straightConnector1">
            <a:avLst/>
          </a:prstGeom>
          <a:ln w="254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D4C5EC44-E37F-3755-9ACB-C2D60BADE3A0}"/>
              </a:ext>
            </a:extLst>
          </p:cNvPr>
          <p:cNvSpPr txBox="1"/>
          <p:nvPr/>
        </p:nvSpPr>
        <p:spPr>
          <a:xfrm>
            <a:off x="7380849" y="2637937"/>
            <a:ext cx="1399935"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Niveau II (L2)</a:t>
            </a:r>
          </a:p>
        </p:txBody>
      </p:sp>
      <p:sp>
        <p:nvSpPr>
          <p:cNvPr id="19" name="ZoneTexte 18">
            <a:extLst>
              <a:ext uri="{FF2B5EF4-FFF2-40B4-BE49-F238E27FC236}">
                <a16:creationId xmlns:a16="http://schemas.microsoft.com/office/drawing/2014/main" id="{6680E956-01AB-D164-3EDA-6074096B6F98}"/>
              </a:ext>
            </a:extLst>
          </p:cNvPr>
          <p:cNvSpPr txBox="1"/>
          <p:nvPr/>
        </p:nvSpPr>
        <p:spPr>
          <a:xfrm>
            <a:off x="8726175" y="2637937"/>
            <a:ext cx="630301"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Tw Cen MT" panose="020B0602020104020603"/>
              </a:rPr>
              <a:t>30</a:t>
            </a: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a:t>
            </a:r>
          </a:p>
        </p:txBody>
      </p:sp>
      <p:cxnSp>
        <p:nvCxnSpPr>
          <p:cNvPr id="20" name="Connecteur droit avec flèche 19">
            <a:extLst>
              <a:ext uri="{FF2B5EF4-FFF2-40B4-BE49-F238E27FC236}">
                <a16:creationId xmlns:a16="http://schemas.microsoft.com/office/drawing/2014/main" id="{186B5222-2F8A-403C-47B5-946C5EF24278}"/>
              </a:ext>
            </a:extLst>
          </p:cNvPr>
          <p:cNvCxnSpPr>
            <a:cxnSpLocks/>
          </p:cNvCxnSpPr>
          <p:nvPr/>
        </p:nvCxnSpPr>
        <p:spPr>
          <a:xfrm flipH="1">
            <a:off x="6234437" y="3687771"/>
            <a:ext cx="1221724" cy="132550"/>
          </a:xfrm>
          <a:prstGeom prst="straightConnector1">
            <a:avLst/>
          </a:prstGeom>
          <a:ln w="190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B1A20D45-D6C8-F259-44F3-0136EDBF63A1}"/>
              </a:ext>
            </a:extLst>
          </p:cNvPr>
          <p:cNvSpPr txBox="1"/>
          <p:nvPr/>
        </p:nvSpPr>
        <p:spPr>
          <a:xfrm>
            <a:off x="7365041" y="3485123"/>
            <a:ext cx="1387111"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Niveau III(L3)</a:t>
            </a:r>
          </a:p>
        </p:txBody>
      </p:sp>
      <p:sp>
        <p:nvSpPr>
          <p:cNvPr id="22" name="ZoneTexte 21">
            <a:extLst>
              <a:ext uri="{FF2B5EF4-FFF2-40B4-BE49-F238E27FC236}">
                <a16:creationId xmlns:a16="http://schemas.microsoft.com/office/drawing/2014/main" id="{CF32E767-E44A-184A-8C23-CC6E25735222}"/>
              </a:ext>
            </a:extLst>
          </p:cNvPr>
          <p:cNvSpPr txBox="1"/>
          <p:nvPr/>
        </p:nvSpPr>
        <p:spPr>
          <a:xfrm>
            <a:off x="8752152" y="3488325"/>
            <a:ext cx="630301"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Tw Cen MT" panose="020B0602020104020603"/>
              </a:rPr>
              <a:t>20</a:t>
            </a: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a:t>
            </a:r>
          </a:p>
        </p:txBody>
      </p:sp>
      <p:cxnSp>
        <p:nvCxnSpPr>
          <p:cNvPr id="23" name="Connecteur droit avec flèche 22">
            <a:extLst>
              <a:ext uri="{FF2B5EF4-FFF2-40B4-BE49-F238E27FC236}">
                <a16:creationId xmlns:a16="http://schemas.microsoft.com/office/drawing/2014/main" id="{A3C748C5-A675-D47E-7928-6266012FA4B1}"/>
              </a:ext>
            </a:extLst>
          </p:cNvPr>
          <p:cNvCxnSpPr>
            <a:cxnSpLocks/>
          </p:cNvCxnSpPr>
          <p:nvPr/>
        </p:nvCxnSpPr>
        <p:spPr>
          <a:xfrm flipH="1">
            <a:off x="6234436" y="4431811"/>
            <a:ext cx="1367815" cy="0"/>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53874C91-DAC8-C2C9-7B27-51A4DF0A037E}"/>
              </a:ext>
            </a:extLst>
          </p:cNvPr>
          <p:cNvSpPr txBox="1"/>
          <p:nvPr/>
        </p:nvSpPr>
        <p:spPr>
          <a:xfrm>
            <a:off x="7340194" y="4187986"/>
            <a:ext cx="1436804"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Niveau V (L4)</a:t>
            </a:r>
          </a:p>
        </p:txBody>
      </p:sp>
      <p:sp>
        <p:nvSpPr>
          <p:cNvPr id="25" name="ZoneTexte 24">
            <a:extLst>
              <a:ext uri="{FF2B5EF4-FFF2-40B4-BE49-F238E27FC236}">
                <a16:creationId xmlns:a16="http://schemas.microsoft.com/office/drawing/2014/main" id="{BBD86834-BF9C-6081-27F8-63957839B6BA}"/>
              </a:ext>
            </a:extLst>
          </p:cNvPr>
          <p:cNvSpPr txBox="1"/>
          <p:nvPr/>
        </p:nvSpPr>
        <p:spPr>
          <a:xfrm>
            <a:off x="8752152" y="4197669"/>
            <a:ext cx="630301"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50%</a:t>
            </a:r>
          </a:p>
        </p:txBody>
      </p:sp>
      <p:pic>
        <p:nvPicPr>
          <p:cNvPr id="5" name="Image 4">
            <a:extLst>
              <a:ext uri="{FF2B5EF4-FFF2-40B4-BE49-F238E27FC236}">
                <a16:creationId xmlns:a16="http://schemas.microsoft.com/office/drawing/2014/main" id="{8E8C272C-F462-FCEA-1982-14C393C9E2C2}"/>
              </a:ext>
            </a:extLst>
          </p:cNvPr>
          <p:cNvPicPr>
            <a:picLocks noChangeAspect="1"/>
          </p:cNvPicPr>
          <p:nvPr/>
        </p:nvPicPr>
        <p:blipFill>
          <a:blip r:embed="rId5"/>
          <a:stretch>
            <a:fillRect/>
          </a:stretch>
        </p:blipFill>
        <p:spPr>
          <a:xfrm>
            <a:off x="13057" y="-19486"/>
            <a:ext cx="805478" cy="805478"/>
          </a:xfrm>
          <a:prstGeom prst="rect">
            <a:avLst/>
          </a:prstGeom>
        </p:spPr>
      </p:pic>
      <p:sp>
        <p:nvSpPr>
          <p:cNvPr id="12" name="Ellipse 11">
            <a:extLst>
              <a:ext uri="{FF2B5EF4-FFF2-40B4-BE49-F238E27FC236}">
                <a16:creationId xmlns:a16="http://schemas.microsoft.com/office/drawing/2014/main" id="{B0E2468D-B80D-C0EC-5546-F918D64E1871}"/>
              </a:ext>
            </a:extLst>
          </p:cNvPr>
          <p:cNvSpPr/>
          <p:nvPr/>
        </p:nvSpPr>
        <p:spPr>
          <a:xfrm>
            <a:off x="2745007" y="1470392"/>
            <a:ext cx="3285023" cy="1632928"/>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BF" sz="15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cxnSp>
        <p:nvCxnSpPr>
          <p:cNvPr id="13" name="Connecteur droit avec flèche 12">
            <a:extLst>
              <a:ext uri="{FF2B5EF4-FFF2-40B4-BE49-F238E27FC236}">
                <a16:creationId xmlns:a16="http://schemas.microsoft.com/office/drawing/2014/main" id="{C951EED2-1B7E-781B-9864-163F784E8FC4}"/>
              </a:ext>
            </a:extLst>
          </p:cNvPr>
          <p:cNvCxnSpPr>
            <a:cxnSpLocks/>
          </p:cNvCxnSpPr>
          <p:nvPr/>
        </p:nvCxnSpPr>
        <p:spPr>
          <a:xfrm flipH="1">
            <a:off x="5030280" y="547126"/>
            <a:ext cx="1999500" cy="199714"/>
          </a:xfrm>
          <a:prstGeom prst="straightConnector1">
            <a:avLst/>
          </a:prstGeom>
          <a:ln w="282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253C325C-AF2C-B6F0-EC45-B30DDAB04B3B}"/>
              </a:ext>
            </a:extLst>
          </p:cNvPr>
          <p:cNvSpPr txBox="1"/>
          <p:nvPr/>
        </p:nvSpPr>
        <p:spPr>
          <a:xfrm>
            <a:off x="7040198" y="320117"/>
            <a:ext cx="3227698" cy="646331"/>
          </a:xfrm>
          <a:prstGeom prst="rect">
            <a:avLst/>
          </a:prstGeom>
          <a:solidFill>
            <a:schemeClr val="tx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Tw Cen MT" panose="020B0602020104020603"/>
                <a:ea typeface="+mn-ea"/>
                <a:cs typeface="+mn-cs"/>
              </a:rPr>
              <a:t>Vous-même</a:t>
            </a:r>
          </a:p>
        </p:txBody>
      </p:sp>
      <p:sp>
        <p:nvSpPr>
          <p:cNvPr id="11" name="ZoneTexte 10">
            <a:extLst>
              <a:ext uri="{FF2B5EF4-FFF2-40B4-BE49-F238E27FC236}">
                <a16:creationId xmlns:a16="http://schemas.microsoft.com/office/drawing/2014/main" id="{16D17D1D-4276-DEFE-60D8-6BF0A8FE6191}"/>
              </a:ext>
            </a:extLst>
          </p:cNvPr>
          <p:cNvSpPr txBox="1"/>
          <p:nvPr/>
        </p:nvSpPr>
        <p:spPr>
          <a:xfrm>
            <a:off x="9826837" y="1591844"/>
            <a:ext cx="203934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Tw Cen MT" panose="020B0602020104020603"/>
              </a:rPr>
              <a:t>4 5</a:t>
            </a: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00 </a:t>
            </a:r>
            <a:r>
              <a:rPr kumimoji="0" lang="fr-F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X 3 = </a:t>
            </a:r>
            <a:r>
              <a:rPr lang="fr-FR" dirty="0">
                <a:solidFill>
                  <a:prstClr val="white"/>
                </a:solidFill>
                <a:latin typeface="Times New Roman" panose="02020603050405020304" pitchFamily="18" charset="0"/>
                <a:cs typeface="Times New Roman" panose="02020603050405020304" pitchFamily="18" charset="0"/>
              </a:rPr>
              <a:t>13 5</a:t>
            </a:r>
            <a:r>
              <a:rPr kumimoji="0" lang="fr-F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00</a:t>
            </a:r>
            <a:endParaRPr kumimoji="0" lang="fr-BF"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4" name="ZoneTexte 13">
            <a:extLst>
              <a:ext uri="{FF2B5EF4-FFF2-40B4-BE49-F238E27FC236}">
                <a16:creationId xmlns:a16="http://schemas.microsoft.com/office/drawing/2014/main" id="{6DFBB41E-7D99-9094-CC62-771DA7EDDBE0}"/>
              </a:ext>
            </a:extLst>
          </p:cNvPr>
          <p:cNvSpPr txBox="1"/>
          <p:nvPr/>
        </p:nvSpPr>
        <p:spPr>
          <a:xfrm>
            <a:off x="9826837" y="2595579"/>
            <a:ext cx="203934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2 700 </a:t>
            </a:r>
            <a:r>
              <a:rPr kumimoji="0" lang="fr-F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X 9 = </a:t>
            </a:r>
            <a:r>
              <a:rPr lang="fr-FR" dirty="0">
                <a:solidFill>
                  <a:prstClr val="white"/>
                </a:solidFill>
                <a:latin typeface="Times New Roman" panose="02020603050405020304" pitchFamily="18" charset="0"/>
                <a:cs typeface="Times New Roman" panose="02020603050405020304" pitchFamily="18" charset="0"/>
              </a:rPr>
              <a:t>24 30</a:t>
            </a:r>
            <a:r>
              <a:rPr kumimoji="0" lang="fr-F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0</a:t>
            </a:r>
            <a:endParaRPr kumimoji="0" lang="fr-BF"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27" name="ZoneTexte 26">
            <a:extLst>
              <a:ext uri="{FF2B5EF4-FFF2-40B4-BE49-F238E27FC236}">
                <a16:creationId xmlns:a16="http://schemas.microsoft.com/office/drawing/2014/main" id="{6E9705BB-4668-90F9-C956-75200D487881}"/>
              </a:ext>
            </a:extLst>
          </p:cNvPr>
          <p:cNvSpPr txBox="1"/>
          <p:nvPr/>
        </p:nvSpPr>
        <p:spPr>
          <a:xfrm>
            <a:off x="9862961" y="3450989"/>
            <a:ext cx="215475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Tw Cen MT" panose="020B0602020104020603"/>
              </a:rPr>
              <a:t>1 80</a:t>
            </a: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0 </a:t>
            </a:r>
            <a:r>
              <a:rPr kumimoji="0" lang="fr-F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X 27 = </a:t>
            </a:r>
            <a:r>
              <a:rPr lang="fr-FR" dirty="0">
                <a:solidFill>
                  <a:prstClr val="white"/>
                </a:solidFill>
                <a:latin typeface="Times New Roman" panose="02020603050405020304" pitchFamily="18" charset="0"/>
                <a:cs typeface="Times New Roman" panose="02020603050405020304" pitchFamily="18" charset="0"/>
              </a:rPr>
              <a:t>48 60</a:t>
            </a:r>
            <a:r>
              <a:rPr kumimoji="0" lang="fr-F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0</a:t>
            </a:r>
            <a:endParaRPr kumimoji="0" lang="fr-BF"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28" name="ZoneTexte 27">
            <a:extLst>
              <a:ext uri="{FF2B5EF4-FFF2-40B4-BE49-F238E27FC236}">
                <a16:creationId xmlns:a16="http://schemas.microsoft.com/office/drawing/2014/main" id="{1A1DAE76-E315-A46C-F002-DF6573EF9289}"/>
              </a:ext>
            </a:extLst>
          </p:cNvPr>
          <p:cNvSpPr txBox="1"/>
          <p:nvPr/>
        </p:nvSpPr>
        <p:spPr>
          <a:xfrm>
            <a:off x="9862960" y="4197669"/>
            <a:ext cx="225734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solidFill>
                  <a:prstClr val="white"/>
                </a:solidFill>
                <a:latin typeface="Tw Cen MT" panose="020B0602020104020603"/>
              </a:rPr>
              <a:t>4</a:t>
            </a: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.500 </a:t>
            </a:r>
            <a:r>
              <a:rPr kumimoji="0" lang="fr-F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X 81 = </a:t>
            </a:r>
            <a:r>
              <a:rPr lang="fr-FR" dirty="0">
                <a:solidFill>
                  <a:prstClr val="white"/>
                </a:solidFill>
                <a:latin typeface="Times New Roman" panose="02020603050405020304" pitchFamily="18" charset="0"/>
                <a:cs typeface="Times New Roman" panose="02020603050405020304" pitchFamily="18" charset="0"/>
              </a:rPr>
              <a:t>364</a:t>
            </a:r>
            <a:r>
              <a:rPr kumimoji="0" lang="fr-FR"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.500</a:t>
            </a:r>
            <a:endParaRPr kumimoji="0" lang="fr-BF"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30" name="ZoneTexte 29">
            <a:extLst>
              <a:ext uri="{FF2B5EF4-FFF2-40B4-BE49-F238E27FC236}">
                <a16:creationId xmlns:a16="http://schemas.microsoft.com/office/drawing/2014/main" id="{6E3B3C99-160A-A096-0A77-AC42E952D1C6}"/>
              </a:ext>
            </a:extLst>
          </p:cNvPr>
          <p:cNvSpPr txBox="1"/>
          <p:nvPr/>
        </p:nvSpPr>
        <p:spPr>
          <a:xfrm>
            <a:off x="464695" y="5053079"/>
            <a:ext cx="11180866"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FFFF00"/>
                </a:solidFill>
                <a:effectLst/>
                <a:uLnTx/>
                <a:uFillTx/>
                <a:latin typeface="Tw Cen MT" panose="020B0602020104020603"/>
              </a:rPr>
              <a:t>un pôle vous rapporte </a:t>
            </a:r>
            <a:r>
              <a:rPr lang="fr-FR" sz="3600" b="1" dirty="0">
                <a:solidFill>
                  <a:srgbClr val="FFFF00"/>
                </a:solidFill>
                <a:latin typeface="Tw Cen MT" panose="020B0602020104020603"/>
              </a:rPr>
              <a:t>450</a:t>
            </a:r>
            <a:r>
              <a:rPr kumimoji="0" lang="fr-FR" sz="3600" b="1" i="0" u="none" strike="noStrike" kern="1200" cap="none" spc="0" normalizeH="0" baseline="0" noProof="0" dirty="0">
                <a:ln>
                  <a:noFill/>
                </a:ln>
                <a:solidFill>
                  <a:srgbClr val="FFFF00"/>
                </a:solidFill>
                <a:effectLst/>
                <a:uLnTx/>
                <a:uFillTx/>
                <a:latin typeface="Tw Cen MT" panose="020B0602020104020603"/>
              </a:rPr>
              <a:t>.900F, Soit plus de 1800% DE VOTRE INVESTISSEMENT </a:t>
            </a:r>
            <a:endParaRPr kumimoji="0" lang="fr-BF" sz="3600" b="1" i="0" u="none" strike="noStrike" kern="1200" cap="none" spc="0" normalizeH="0" baseline="0" noProof="0" dirty="0">
              <a:ln>
                <a:noFill/>
              </a:ln>
              <a:solidFill>
                <a:srgbClr val="FFFF00"/>
              </a:solidFill>
              <a:effectLst/>
              <a:uLnTx/>
              <a:uFillTx/>
              <a:latin typeface="Tw Cen MT" panose="020B0602020104020603"/>
            </a:endParaRPr>
          </a:p>
        </p:txBody>
      </p:sp>
      <p:sp>
        <p:nvSpPr>
          <p:cNvPr id="29" name="ZoneTexte 28">
            <a:extLst>
              <a:ext uri="{FF2B5EF4-FFF2-40B4-BE49-F238E27FC236}">
                <a16:creationId xmlns:a16="http://schemas.microsoft.com/office/drawing/2014/main" id="{6A3A96AA-2801-5EA7-1BBF-88A8977A71AB}"/>
              </a:ext>
            </a:extLst>
          </p:cNvPr>
          <p:cNvSpPr txBox="1"/>
          <p:nvPr/>
        </p:nvSpPr>
        <p:spPr>
          <a:xfrm>
            <a:off x="10153729" y="4454724"/>
            <a:ext cx="1736027"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400" noProof="0" dirty="0">
                <a:solidFill>
                  <a:srgbClr val="FE0304"/>
                </a:solidFill>
                <a:latin typeface="Tw Cen MT" panose="020B0602020104020603"/>
              </a:rPr>
              <a:t>Soumis à conditions</a:t>
            </a:r>
            <a:endParaRPr kumimoji="0" lang="fr-BF" sz="1400" b="0" i="0" u="none" strike="noStrike" kern="1200" cap="none" spc="0" normalizeH="0" baseline="0" noProof="0" dirty="0">
              <a:ln>
                <a:noFill/>
              </a:ln>
              <a:solidFill>
                <a:srgbClr val="FE0304"/>
              </a:solidFill>
              <a:effectLst/>
              <a:uLnTx/>
              <a:uFillTx/>
              <a:latin typeface="Tw Cen MT" panose="020B0602020104020603"/>
            </a:endParaRPr>
          </a:p>
        </p:txBody>
      </p:sp>
    </p:spTree>
    <p:extLst>
      <p:ext uri="{BB962C8B-B14F-4D97-AF65-F5344CB8AC3E}">
        <p14:creationId xmlns:p14="http://schemas.microsoft.com/office/powerpoint/2010/main" val="4165081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000"/>
                                        <p:tgtEl>
                                          <p:spTgt spid="18"/>
                                        </p:tgtEl>
                                      </p:cBhvr>
                                    </p:animEffect>
                                    <p:anim calcmode="lin" valueType="num">
                                      <p:cBhvr>
                                        <p:cTn id="76" dur="1000" fill="hold"/>
                                        <p:tgtEl>
                                          <p:spTgt spid="18"/>
                                        </p:tgtEl>
                                        <p:attrNameLst>
                                          <p:attrName>ppt_x</p:attrName>
                                        </p:attrNameLst>
                                      </p:cBhvr>
                                      <p:tavLst>
                                        <p:tav tm="0">
                                          <p:val>
                                            <p:strVal val="#ppt_x"/>
                                          </p:val>
                                        </p:tav>
                                        <p:tav tm="100000">
                                          <p:val>
                                            <p:strVal val="#ppt_x"/>
                                          </p:val>
                                        </p:tav>
                                      </p:tavLst>
                                    </p:anim>
                                    <p:anim calcmode="lin" valueType="num">
                                      <p:cBhvr>
                                        <p:cTn id="7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1000"/>
                                        <p:tgtEl>
                                          <p:spTgt spid="20"/>
                                        </p:tgtEl>
                                      </p:cBhvr>
                                    </p:animEffect>
                                    <p:anim calcmode="lin" valueType="num">
                                      <p:cBhvr>
                                        <p:cTn id="83" dur="1000" fill="hold"/>
                                        <p:tgtEl>
                                          <p:spTgt spid="20"/>
                                        </p:tgtEl>
                                        <p:attrNameLst>
                                          <p:attrName>ppt_x</p:attrName>
                                        </p:attrNameLst>
                                      </p:cBhvr>
                                      <p:tavLst>
                                        <p:tav tm="0">
                                          <p:val>
                                            <p:strVal val="#ppt_x"/>
                                          </p:val>
                                        </p:tav>
                                        <p:tav tm="100000">
                                          <p:val>
                                            <p:strVal val="#ppt_x"/>
                                          </p:val>
                                        </p:tav>
                                      </p:tavLst>
                                    </p:anim>
                                    <p:anim calcmode="lin" valueType="num">
                                      <p:cBhvr>
                                        <p:cTn id="8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1000"/>
                                        <p:tgtEl>
                                          <p:spTgt spid="21"/>
                                        </p:tgtEl>
                                      </p:cBhvr>
                                    </p:animEffect>
                                    <p:anim calcmode="lin" valueType="num">
                                      <p:cBhvr>
                                        <p:cTn id="90" dur="1000" fill="hold"/>
                                        <p:tgtEl>
                                          <p:spTgt spid="21"/>
                                        </p:tgtEl>
                                        <p:attrNameLst>
                                          <p:attrName>ppt_x</p:attrName>
                                        </p:attrNameLst>
                                      </p:cBhvr>
                                      <p:tavLst>
                                        <p:tav tm="0">
                                          <p:val>
                                            <p:strVal val="#ppt_x"/>
                                          </p:val>
                                        </p:tav>
                                        <p:tav tm="100000">
                                          <p:val>
                                            <p:strVal val="#ppt_x"/>
                                          </p:val>
                                        </p:tav>
                                      </p:tavLst>
                                    </p:anim>
                                    <p:anim calcmode="lin" valueType="num">
                                      <p:cBhvr>
                                        <p:cTn id="9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nodeType="click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1000"/>
                                        <p:tgtEl>
                                          <p:spTgt spid="23"/>
                                        </p:tgtEl>
                                      </p:cBhvr>
                                    </p:animEffect>
                                    <p:anim calcmode="lin" valueType="num">
                                      <p:cBhvr>
                                        <p:cTn id="97" dur="1000" fill="hold"/>
                                        <p:tgtEl>
                                          <p:spTgt spid="23"/>
                                        </p:tgtEl>
                                        <p:attrNameLst>
                                          <p:attrName>ppt_x</p:attrName>
                                        </p:attrNameLst>
                                      </p:cBhvr>
                                      <p:tavLst>
                                        <p:tav tm="0">
                                          <p:val>
                                            <p:strVal val="#ppt_x"/>
                                          </p:val>
                                        </p:tav>
                                        <p:tav tm="100000">
                                          <p:val>
                                            <p:strVal val="#ppt_x"/>
                                          </p:val>
                                        </p:tav>
                                      </p:tavLst>
                                    </p:anim>
                                    <p:anim calcmode="lin" valueType="num">
                                      <p:cBhvr>
                                        <p:cTn id="9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1000"/>
                                        <p:tgtEl>
                                          <p:spTgt spid="24"/>
                                        </p:tgtEl>
                                      </p:cBhvr>
                                    </p:animEffect>
                                    <p:anim calcmode="lin" valueType="num">
                                      <p:cBhvr>
                                        <p:cTn id="104" dur="1000" fill="hold"/>
                                        <p:tgtEl>
                                          <p:spTgt spid="24"/>
                                        </p:tgtEl>
                                        <p:attrNameLst>
                                          <p:attrName>ppt_x</p:attrName>
                                        </p:attrNameLst>
                                      </p:cBhvr>
                                      <p:tavLst>
                                        <p:tav tm="0">
                                          <p:val>
                                            <p:strVal val="#ppt_x"/>
                                          </p:val>
                                        </p:tav>
                                        <p:tav tm="100000">
                                          <p:val>
                                            <p:strVal val="#ppt_x"/>
                                          </p:val>
                                        </p:tav>
                                      </p:tavLst>
                                    </p:anim>
                                    <p:anim calcmode="lin" valueType="num">
                                      <p:cBhvr>
                                        <p:cTn id="10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50" presetClass="entr" presetSubtype="0" decel="100000" fill="hold" grpId="0" nodeType="clickEffect">
                                  <p:stCondLst>
                                    <p:cond delay="0"/>
                                  </p:stCondLst>
                                  <p:childTnLst>
                                    <p:set>
                                      <p:cBhvr>
                                        <p:cTn id="109" dur="1" fill="hold">
                                          <p:stCondLst>
                                            <p:cond delay="0"/>
                                          </p:stCondLst>
                                        </p:cTn>
                                        <p:tgtEl>
                                          <p:spTgt spid="16"/>
                                        </p:tgtEl>
                                        <p:attrNameLst>
                                          <p:attrName>style.visibility</p:attrName>
                                        </p:attrNameLst>
                                      </p:cBhvr>
                                      <p:to>
                                        <p:strVal val="visible"/>
                                      </p:to>
                                    </p:set>
                                    <p:anim calcmode="lin" valueType="num">
                                      <p:cBhvr>
                                        <p:cTn id="110" dur="1000" fill="hold"/>
                                        <p:tgtEl>
                                          <p:spTgt spid="16"/>
                                        </p:tgtEl>
                                        <p:attrNameLst>
                                          <p:attrName>ppt_w</p:attrName>
                                        </p:attrNameLst>
                                      </p:cBhvr>
                                      <p:tavLst>
                                        <p:tav tm="0">
                                          <p:val>
                                            <p:strVal val="#ppt_w+.3"/>
                                          </p:val>
                                        </p:tav>
                                        <p:tav tm="100000">
                                          <p:val>
                                            <p:strVal val="#ppt_w"/>
                                          </p:val>
                                        </p:tav>
                                      </p:tavLst>
                                    </p:anim>
                                    <p:anim calcmode="lin" valueType="num">
                                      <p:cBhvr>
                                        <p:cTn id="111" dur="1000" fill="hold"/>
                                        <p:tgtEl>
                                          <p:spTgt spid="16"/>
                                        </p:tgtEl>
                                        <p:attrNameLst>
                                          <p:attrName>ppt_h</p:attrName>
                                        </p:attrNameLst>
                                      </p:cBhvr>
                                      <p:tavLst>
                                        <p:tav tm="0">
                                          <p:val>
                                            <p:strVal val="#ppt_h"/>
                                          </p:val>
                                        </p:tav>
                                        <p:tav tm="100000">
                                          <p:val>
                                            <p:strVal val="#ppt_h"/>
                                          </p:val>
                                        </p:tav>
                                      </p:tavLst>
                                    </p:anim>
                                    <p:animEffect transition="in" filter="fade">
                                      <p:cBhvr>
                                        <p:cTn id="112" dur="1000"/>
                                        <p:tgtEl>
                                          <p:spTgt spid="16"/>
                                        </p:tgtEl>
                                      </p:cBhvr>
                                    </p:animEffect>
                                  </p:childTnLst>
                                </p:cTn>
                              </p:par>
                              <p:par>
                                <p:cTn id="113" presetID="50" presetClass="entr" presetSubtype="0" decel="100000" fill="hold" grpId="0" nodeType="withEffect">
                                  <p:stCondLst>
                                    <p:cond delay="0"/>
                                  </p:stCondLst>
                                  <p:childTnLst>
                                    <p:set>
                                      <p:cBhvr>
                                        <p:cTn id="114" dur="1" fill="hold">
                                          <p:stCondLst>
                                            <p:cond delay="0"/>
                                          </p:stCondLst>
                                        </p:cTn>
                                        <p:tgtEl>
                                          <p:spTgt spid="11"/>
                                        </p:tgtEl>
                                        <p:attrNameLst>
                                          <p:attrName>style.visibility</p:attrName>
                                        </p:attrNameLst>
                                      </p:cBhvr>
                                      <p:to>
                                        <p:strVal val="visible"/>
                                      </p:to>
                                    </p:set>
                                    <p:anim calcmode="lin" valueType="num">
                                      <p:cBhvr>
                                        <p:cTn id="115" dur="1000" fill="hold"/>
                                        <p:tgtEl>
                                          <p:spTgt spid="11"/>
                                        </p:tgtEl>
                                        <p:attrNameLst>
                                          <p:attrName>ppt_w</p:attrName>
                                        </p:attrNameLst>
                                      </p:cBhvr>
                                      <p:tavLst>
                                        <p:tav tm="0">
                                          <p:val>
                                            <p:strVal val="#ppt_w+.3"/>
                                          </p:val>
                                        </p:tav>
                                        <p:tav tm="100000">
                                          <p:val>
                                            <p:strVal val="#ppt_w"/>
                                          </p:val>
                                        </p:tav>
                                      </p:tavLst>
                                    </p:anim>
                                    <p:anim calcmode="lin" valueType="num">
                                      <p:cBhvr>
                                        <p:cTn id="116" dur="1000" fill="hold"/>
                                        <p:tgtEl>
                                          <p:spTgt spid="11"/>
                                        </p:tgtEl>
                                        <p:attrNameLst>
                                          <p:attrName>ppt_h</p:attrName>
                                        </p:attrNameLst>
                                      </p:cBhvr>
                                      <p:tavLst>
                                        <p:tav tm="0">
                                          <p:val>
                                            <p:strVal val="#ppt_h"/>
                                          </p:val>
                                        </p:tav>
                                        <p:tav tm="100000">
                                          <p:val>
                                            <p:strVal val="#ppt_h"/>
                                          </p:val>
                                        </p:tav>
                                      </p:tavLst>
                                    </p:anim>
                                    <p:animEffect transition="in" filter="fade">
                                      <p:cBhvr>
                                        <p:cTn id="117" dur="1000"/>
                                        <p:tgtEl>
                                          <p:spTgt spid="11"/>
                                        </p:tgtEl>
                                      </p:cBhvr>
                                    </p:animEffect>
                                  </p:childTnLst>
                                </p:cTn>
                              </p:par>
                            </p:childTnLst>
                          </p:cTn>
                        </p:par>
                      </p:childTnLst>
                    </p:cTn>
                  </p:par>
                  <p:par>
                    <p:cTn id="118" fill="hold">
                      <p:stCondLst>
                        <p:cond delay="indefinite"/>
                      </p:stCondLst>
                      <p:childTnLst>
                        <p:par>
                          <p:cTn id="119" fill="hold">
                            <p:stCondLst>
                              <p:cond delay="0"/>
                            </p:stCondLst>
                            <p:childTnLst>
                              <p:par>
                                <p:cTn id="120" presetID="50" presetClass="entr" presetSubtype="0" decel="100000" fill="hold" grpId="0"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1000" fill="hold"/>
                                        <p:tgtEl>
                                          <p:spTgt spid="14"/>
                                        </p:tgtEl>
                                        <p:attrNameLst>
                                          <p:attrName>ppt_w</p:attrName>
                                        </p:attrNameLst>
                                      </p:cBhvr>
                                      <p:tavLst>
                                        <p:tav tm="0">
                                          <p:val>
                                            <p:strVal val="#ppt_w+.3"/>
                                          </p:val>
                                        </p:tav>
                                        <p:tav tm="100000">
                                          <p:val>
                                            <p:strVal val="#ppt_w"/>
                                          </p:val>
                                        </p:tav>
                                      </p:tavLst>
                                    </p:anim>
                                    <p:anim calcmode="lin" valueType="num">
                                      <p:cBhvr>
                                        <p:cTn id="123" dur="1000" fill="hold"/>
                                        <p:tgtEl>
                                          <p:spTgt spid="14"/>
                                        </p:tgtEl>
                                        <p:attrNameLst>
                                          <p:attrName>ppt_h</p:attrName>
                                        </p:attrNameLst>
                                      </p:cBhvr>
                                      <p:tavLst>
                                        <p:tav tm="0">
                                          <p:val>
                                            <p:strVal val="#ppt_h"/>
                                          </p:val>
                                        </p:tav>
                                        <p:tav tm="100000">
                                          <p:val>
                                            <p:strVal val="#ppt_h"/>
                                          </p:val>
                                        </p:tav>
                                      </p:tavLst>
                                    </p:anim>
                                    <p:animEffect transition="in" filter="fade">
                                      <p:cBhvr>
                                        <p:cTn id="124" dur="1000"/>
                                        <p:tgtEl>
                                          <p:spTgt spid="14"/>
                                        </p:tgtEl>
                                      </p:cBhvr>
                                    </p:animEffect>
                                  </p:childTnLst>
                                </p:cTn>
                              </p:par>
                              <p:par>
                                <p:cTn id="125" presetID="50" presetClass="entr" presetSubtype="0" decel="10000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 calcmode="lin" valueType="num">
                                      <p:cBhvr>
                                        <p:cTn id="127" dur="1000" fill="hold"/>
                                        <p:tgtEl>
                                          <p:spTgt spid="19"/>
                                        </p:tgtEl>
                                        <p:attrNameLst>
                                          <p:attrName>ppt_w</p:attrName>
                                        </p:attrNameLst>
                                      </p:cBhvr>
                                      <p:tavLst>
                                        <p:tav tm="0">
                                          <p:val>
                                            <p:strVal val="#ppt_w+.3"/>
                                          </p:val>
                                        </p:tav>
                                        <p:tav tm="100000">
                                          <p:val>
                                            <p:strVal val="#ppt_w"/>
                                          </p:val>
                                        </p:tav>
                                      </p:tavLst>
                                    </p:anim>
                                    <p:anim calcmode="lin" valueType="num">
                                      <p:cBhvr>
                                        <p:cTn id="128" dur="1000" fill="hold"/>
                                        <p:tgtEl>
                                          <p:spTgt spid="19"/>
                                        </p:tgtEl>
                                        <p:attrNameLst>
                                          <p:attrName>ppt_h</p:attrName>
                                        </p:attrNameLst>
                                      </p:cBhvr>
                                      <p:tavLst>
                                        <p:tav tm="0">
                                          <p:val>
                                            <p:strVal val="#ppt_h"/>
                                          </p:val>
                                        </p:tav>
                                        <p:tav tm="100000">
                                          <p:val>
                                            <p:strVal val="#ppt_h"/>
                                          </p:val>
                                        </p:tav>
                                      </p:tavLst>
                                    </p:anim>
                                    <p:animEffect transition="in" filter="fade">
                                      <p:cBhvr>
                                        <p:cTn id="129" dur="1000"/>
                                        <p:tgtEl>
                                          <p:spTgt spid="19"/>
                                        </p:tgtEl>
                                      </p:cBhvr>
                                    </p:animEffect>
                                  </p:childTnLst>
                                </p:cTn>
                              </p:par>
                            </p:childTnLst>
                          </p:cTn>
                        </p:par>
                      </p:childTnLst>
                    </p:cTn>
                  </p:par>
                  <p:par>
                    <p:cTn id="130" fill="hold">
                      <p:stCondLst>
                        <p:cond delay="indefinite"/>
                      </p:stCondLst>
                      <p:childTnLst>
                        <p:par>
                          <p:cTn id="131" fill="hold">
                            <p:stCondLst>
                              <p:cond delay="0"/>
                            </p:stCondLst>
                            <p:childTnLst>
                              <p:par>
                                <p:cTn id="132" presetID="50" presetClass="entr" presetSubtype="0" decel="100000" fill="hold" grpId="0" nodeType="clickEffect">
                                  <p:stCondLst>
                                    <p:cond delay="0"/>
                                  </p:stCondLst>
                                  <p:childTnLst>
                                    <p:set>
                                      <p:cBhvr>
                                        <p:cTn id="133" dur="1" fill="hold">
                                          <p:stCondLst>
                                            <p:cond delay="0"/>
                                          </p:stCondLst>
                                        </p:cTn>
                                        <p:tgtEl>
                                          <p:spTgt spid="27"/>
                                        </p:tgtEl>
                                        <p:attrNameLst>
                                          <p:attrName>style.visibility</p:attrName>
                                        </p:attrNameLst>
                                      </p:cBhvr>
                                      <p:to>
                                        <p:strVal val="visible"/>
                                      </p:to>
                                    </p:set>
                                    <p:anim calcmode="lin" valueType="num">
                                      <p:cBhvr>
                                        <p:cTn id="134" dur="1000" fill="hold"/>
                                        <p:tgtEl>
                                          <p:spTgt spid="27"/>
                                        </p:tgtEl>
                                        <p:attrNameLst>
                                          <p:attrName>ppt_w</p:attrName>
                                        </p:attrNameLst>
                                      </p:cBhvr>
                                      <p:tavLst>
                                        <p:tav tm="0">
                                          <p:val>
                                            <p:strVal val="#ppt_w+.3"/>
                                          </p:val>
                                        </p:tav>
                                        <p:tav tm="100000">
                                          <p:val>
                                            <p:strVal val="#ppt_w"/>
                                          </p:val>
                                        </p:tav>
                                      </p:tavLst>
                                    </p:anim>
                                    <p:anim calcmode="lin" valueType="num">
                                      <p:cBhvr>
                                        <p:cTn id="135" dur="1000" fill="hold"/>
                                        <p:tgtEl>
                                          <p:spTgt spid="27"/>
                                        </p:tgtEl>
                                        <p:attrNameLst>
                                          <p:attrName>ppt_h</p:attrName>
                                        </p:attrNameLst>
                                      </p:cBhvr>
                                      <p:tavLst>
                                        <p:tav tm="0">
                                          <p:val>
                                            <p:strVal val="#ppt_h"/>
                                          </p:val>
                                        </p:tav>
                                        <p:tav tm="100000">
                                          <p:val>
                                            <p:strVal val="#ppt_h"/>
                                          </p:val>
                                        </p:tav>
                                      </p:tavLst>
                                    </p:anim>
                                    <p:animEffect transition="in" filter="fade">
                                      <p:cBhvr>
                                        <p:cTn id="136" dur="1000"/>
                                        <p:tgtEl>
                                          <p:spTgt spid="27"/>
                                        </p:tgtEl>
                                      </p:cBhvr>
                                    </p:animEffect>
                                  </p:childTnLst>
                                </p:cTn>
                              </p:par>
                              <p:par>
                                <p:cTn id="137" presetID="50" presetClass="entr" presetSubtype="0" decel="100000" fill="hold" grpId="0" nodeType="withEffect">
                                  <p:stCondLst>
                                    <p:cond delay="0"/>
                                  </p:stCondLst>
                                  <p:childTnLst>
                                    <p:set>
                                      <p:cBhvr>
                                        <p:cTn id="138" dur="1" fill="hold">
                                          <p:stCondLst>
                                            <p:cond delay="0"/>
                                          </p:stCondLst>
                                        </p:cTn>
                                        <p:tgtEl>
                                          <p:spTgt spid="22"/>
                                        </p:tgtEl>
                                        <p:attrNameLst>
                                          <p:attrName>style.visibility</p:attrName>
                                        </p:attrNameLst>
                                      </p:cBhvr>
                                      <p:to>
                                        <p:strVal val="visible"/>
                                      </p:to>
                                    </p:set>
                                    <p:anim calcmode="lin" valueType="num">
                                      <p:cBhvr>
                                        <p:cTn id="139" dur="1000" fill="hold"/>
                                        <p:tgtEl>
                                          <p:spTgt spid="22"/>
                                        </p:tgtEl>
                                        <p:attrNameLst>
                                          <p:attrName>ppt_w</p:attrName>
                                        </p:attrNameLst>
                                      </p:cBhvr>
                                      <p:tavLst>
                                        <p:tav tm="0">
                                          <p:val>
                                            <p:strVal val="#ppt_w+.3"/>
                                          </p:val>
                                        </p:tav>
                                        <p:tav tm="100000">
                                          <p:val>
                                            <p:strVal val="#ppt_w"/>
                                          </p:val>
                                        </p:tav>
                                      </p:tavLst>
                                    </p:anim>
                                    <p:anim calcmode="lin" valueType="num">
                                      <p:cBhvr>
                                        <p:cTn id="140" dur="1000" fill="hold"/>
                                        <p:tgtEl>
                                          <p:spTgt spid="22"/>
                                        </p:tgtEl>
                                        <p:attrNameLst>
                                          <p:attrName>ppt_h</p:attrName>
                                        </p:attrNameLst>
                                      </p:cBhvr>
                                      <p:tavLst>
                                        <p:tav tm="0">
                                          <p:val>
                                            <p:strVal val="#ppt_h"/>
                                          </p:val>
                                        </p:tav>
                                        <p:tav tm="100000">
                                          <p:val>
                                            <p:strVal val="#ppt_h"/>
                                          </p:val>
                                        </p:tav>
                                      </p:tavLst>
                                    </p:anim>
                                    <p:animEffect transition="in" filter="fade">
                                      <p:cBhvr>
                                        <p:cTn id="141" dur="1000"/>
                                        <p:tgtEl>
                                          <p:spTgt spid="22"/>
                                        </p:tgtEl>
                                      </p:cBhvr>
                                    </p:animEffect>
                                  </p:childTnLst>
                                </p:cTn>
                              </p:par>
                            </p:childTnLst>
                          </p:cTn>
                        </p:par>
                      </p:childTnLst>
                    </p:cTn>
                  </p:par>
                  <p:par>
                    <p:cTn id="142" fill="hold">
                      <p:stCondLst>
                        <p:cond delay="indefinite"/>
                      </p:stCondLst>
                      <p:childTnLst>
                        <p:par>
                          <p:cTn id="143" fill="hold">
                            <p:stCondLst>
                              <p:cond delay="0"/>
                            </p:stCondLst>
                            <p:childTnLst>
                              <p:par>
                                <p:cTn id="144" presetID="50" presetClass="entr" presetSubtype="0" decel="100000" fill="hold" grpId="0" nodeType="clickEffect">
                                  <p:stCondLst>
                                    <p:cond delay="0"/>
                                  </p:stCondLst>
                                  <p:childTnLst>
                                    <p:set>
                                      <p:cBhvr>
                                        <p:cTn id="145" dur="1" fill="hold">
                                          <p:stCondLst>
                                            <p:cond delay="0"/>
                                          </p:stCondLst>
                                        </p:cTn>
                                        <p:tgtEl>
                                          <p:spTgt spid="28"/>
                                        </p:tgtEl>
                                        <p:attrNameLst>
                                          <p:attrName>style.visibility</p:attrName>
                                        </p:attrNameLst>
                                      </p:cBhvr>
                                      <p:to>
                                        <p:strVal val="visible"/>
                                      </p:to>
                                    </p:set>
                                    <p:anim calcmode="lin" valueType="num">
                                      <p:cBhvr>
                                        <p:cTn id="146" dur="1000" fill="hold"/>
                                        <p:tgtEl>
                                          <p:spTgt spid="28"/>
                                        </p:tgtEl>
                                        <p:attrNameLst>
                                          <p:attrName>ppt_w</p:attrName>
                                        </p:attrNameLst>
                                      </p:cBhvr>
                                      <p:tavLst>
                                        <p:tav tm="0">
                                          <p:val>
                                            <p:strVal val="#ppt_w+.3"/>
                                          </p:val>
                                        </p:tav>
                                        <p:tav tm="100000">
                                          <p:val>
                                            <p:strVal val="#ppt_w"/>
                                          </p:val>
                                        </p:tav>
                                      </p:tavLst>
                                    </p:anim>
                                    <p:anim calcmode="lin" valueType="num">
                                      <p:cBhvr>
                                        <p:cTn id="147" dur="1000" fill="hold"/>
                                        <p:tgtEl>
                                          <p:spTgt spid="28"/>
                                        </p:tgtEl>
                                        <p:attrNameLst>
                                          <p:attrName>ppt_h</p:attrName>
                                        </p:attrNameLst>
                                      </p:cBhvr>
                                      <p:tavLst>
                                        <p:tav tm="0">
                                          <p:val>
                                            <p:strVal val="#ppt_h"/>
                                          </p:val>
                                        </p:tav>
                                        <p:tav tm="100000">
                                          <p:val>
                                            <p:strVal val="#ppt_h"/>
                                          </p:val>
                                        </p:tav>
                                      </p:tavLst>
                                    </p:anim>
                                    <p:animEffect transition="in" filter="fade">
                                      <p:cBhvr>
                                        <p:cTn id="148" dur="1000"/>
                                        <p:tgtEl>
                                          <p:spTgt spid="28"/>
                                        </p:tgtEl>
                                      </p:cBhvr>
                                    </p:animEffect>
                                  </p:childTnLst>
                                </p:cTn>
                              </p:par>
                              <p:par>
                                <p:cTn id="149" presetID="50" presetClass="entr" presetSubtype="0" decel="100000" fill="hold" grpId="0" nodeType="withEffect">
                                  <p:stCondLst>
                                    <p:cond delay="0"/>
                                  </p:stCondLst>
                                  <p:childTnLst>
                                    <p:set>
                                      <p:cBhvr>
                                        <p:cTn id="150" dur="1" fill="hold">
                                          <p:stCondLst>
                                            <p:cond delay="0"/>
                                          </p:stCondLst>
                                        </p:cTn>
                                        <p:tgtEl>
                                          <p:spTgt spid="25"/>
                                        </p:tgtEl>
                                        <p:attrNameLst>
                                          <p:attrName>style.visibility</p:attrName>
                                        </p:attrNameLst>
                                      </p:cBhvr>
                                      <p:to>
                                        <p:strVal val="visible"/>
                                      </p:to>
                                    </p:set>
                                    <p:anim calcmode="lin" valueType="num">
                                      <p:cBhvr>
                                        <p:cTn id="151" dur="1000" fill="hold"/>
                                        <p:tgtEl>
                                          <p:spTgt spid="25"/>
                                        </p:tgtEl>
                                        <p:attrNameLst>
                                          <p:attrName>ppt_w</p:attrName>
                                        </p:attrNameLst>
                                      </p:cBhvr>
                                      <p:tavLst>
                                        <p:tav tm="0">
                                          <p:val>
                                            <p:strVal val="#ppt_w+.3"/>
                                          </p:val>
                                        </p:tav>
                                        <p:tav tm="100000">
                                          <p:val>
                                            <p:strVal val="#ppt_w"/>
                                          </p:val>
                                        </p:tav>
                                      </p:tavLst>
                                    </p:anim>
                                    <p:anim calcmode="lin" valueType="num">
                                      <p:cBhvr>
                                        <p:cTn id="152" dur="1000" fill="hold"/>
                                        <p:tgtEl>
                                          <p:spTgt spid="25"/>
                                        </p:tgtEl>
                                        <p:attrNameLst>
                                          <p:attrName>ppt_h</p:attrName>
                                        </p:attrNameLst>
                                      </p:cBhvr>
                                      <p:tavLst>
                                        <p:tav tm="0">
                                          <p:val>
                                            <p:strVal val="#ppt_h"/>
                                          </p:val>
                                        </p:tav>
                                        <p:tav tm="100000">
                                          <p:val>
                                            <p:strVal val="#ppt_h"/>
                                          </p:val>
                                        </p:tav>
                                      </p:tavLst>
                                    </p:anim>
                                    <p:animEffect transition="in" filter="fade">
                                      <p:cBhvr>
                                        <p:cTn id="153" dur="1000"/>
                                        <p:tgtEl>
                                          <p:spTgt spid="25"/>
                                        </p:tgtEl>
                                      </p:cBhvr>
                                    </p:animEffect>
                                  </p:childTnLst>
                                </p:cTn>
                              </p:par>
                            </p:childTnLst>
                          </p:cTn>
                        </p:par>
                      </p:childTnLst>
                    </p:cTn>
                  </p:par>
                  <p:par>
                    <p:cTn id="154" fill="hold">
                      <p:stCondLst>
                        <p:cond delay="indefinite"/>
                      </p:stCondLst>
                      <p:childTnLst>
                        <p:par>
                          <p:cTn id="155" fill="hold">
                            <p:stCondLst>
                              <p:cond delay="0"/>
                            </p:stCondLst>
                            <p:childTnLst>
                              <p:par>
                                <p:cTn id="156" presetID="23" presetClass="entr" presetSubtype="16" fill="hold" grpId="0" nodeType="clickEffect">
                                  <p:stCondLst>
                                    <p:cond delay="0"/>
                                  </p:stCondLst>
                                  <p:childTnLst>
                                    <p:set>
                                      <p:cBhvr>
                                        <p:cTn id="157" dur="1" fill="hold">
                                          <p:stCondLst>
                                            <p:cond delay="0"/>
                                          </p:stCondLst>
                                        </p:cTn>
                                        <p:tgtEl>
                                          <p:spTgt spid="30"/>
                                        </p:tgtEl>
                                        <p:attrNameLst>
                                          <p:attrName>style.visibility</p:attrName>
                                        </p:attrNameLst>
                                      </p:cBhvr>
                                      <p:to>
                                        <p:strVal val="visible"/>
                                      </p:to>
                                    </p:set>
                                    <p:anim calcmode="lin" valueType="num">
                                      <p:cBhvr>
                                        <p:cTn id="158" dur="500" fill="hold"/>
                                        <p:tgtEl>
                                          <p:spTgt spid="30"/>
                                        </p:tgtEl>
                                        <p:attrNameLst>
                                          <p:attrName>ppt_w</p:attrName>
                                        </p:attrNameLst>
                                      </p:cBhvr>
                                      <p:tavLst>
                                        <p:tav tm="0">
                                          <p:val>
                                            <p:fltVal val="0"/>
                                          </p:val>
                                        </p:tav>
                                        <p:tav tm="100000">
                                          <p:val>
                                            <p:strVal val="#ppt_w"/>
                                          </p:val>
                                        </p:tav>
                                      </p:tavLst>
                                    </p:anim>
                                    <p:anim calcmode="lin" valueType="num">
                                      <p:cBhvr>
                                        <p:cTn id="159" dur="500" fill="hold"/>
                                        <p:tgtEl>
                                          <p:spTgt spid="30"/>
                                        </p:tgtEl>
                                        <p:attrNameLst>
                                          <p:attrName>ppt_h</p:attrName>
                                        </p:attrNameLst>
                                      </p:cBhvr>
                                      <p:tavLst>
                                        <p:tav tm="0">
                                          <p:val>
                                            <p:fltVal val="0"/>
                                          </p:val>
                                        </p:tav>
                                        <p:tav tm="100000">
                                          <p:val>
                                            <p:strVal val="#ppt_h"/>
                                          </p:val>
                                        </p:tav>
                                      </p:tavLst>
                                    </p:anim>
                                  </p:childTnLst>
                                </p:cTn>
                              </p:par>
                            </p:childTnLst>
                          </p:cTn>
                        </p:par>
                      </p:childTnLst>
                    </p:cTn>
                  </p:par>
                  <p:par>
                    <p:cTn id="160" fill="hold">
                      <p:stCondLst>
                        <p:cond delay="indefinite"/>
                      </p:stCondLst>
                      <p:childTnLst>
                        <p:par>
                          <p:cTn id="161" fill="hold">
                            <p:stCondLst>
                              <p:cond delay="0"/>
                            </p:stCondLst>
                            <p:childTnLst>
                              <p:par>
                                <p:cTn id="162" presetID="47" presetClass="entr" presetSubtype="0" fill="hold" grpId="0" nodeType="clickEffect">
                                  <p:stCondLst>
                                    <p:cond delay="0"/>
                                  </p:stCondLst>
                                  <p:childTnLst>
                                    <p:set>
                                      <p:cBhvr>
                                        <p:cTn id="163" dur="1" fill="hold">
                                          <p:stCondLst>
                                            <p:cond delay="0"/>
                                          </p:stCondLst>
                                        </p:cTn>
                                        <p:tgtEl>
                                          <p:spTgt spid="3">
                                            <p:bg/>
                                          </p:spTgt>
                                        </p:tgtEl>
                                        <p:attrNameLst>
                                          <p:attrName>style.visibility</p:attrName>
                                        </p:attrNameLst>
                                      </p:cBhvr>
                                      <p:to>
                                        <p:strVal val="visible"/>
                                      </p:to>
                                    </p:set>
                                    <p:animEffect transition="in" filter="fade">
                                      <p:cBhvr>
                                        <p:cTn id="164" dur="1000"/>
                                        <p:tgtEl>
                                          <p:spTgt spid="3">
                                            <p:bg/>
                                          </p:spTgt>
                                        </p:tgtEl>
                                      </p:cBhvr>
                                    </p:animEffect>
                                    <p:anim calcmode="lin" valueType="num">
                                      <p:cBhvr>
                                        <p:cTn id="165" dur="1000" fill="hold"/>
                                        <p:tgtEl>
                                          <p:spTgt spid="3">
                                            <p:bg/>
                                          </p:spTgt>
                                        </p:tgtEl>
                                        <p:attrNameLst>
                                          <p:attrName>ppt_x</p:attrName>
                                        </p:attrNameLst>
                                      </p:cBhvr>
                                      <p:tavLst>
                                        <p:tav tm="0">
                                          <p:val>
                                            <p:strVal val="#ppt_x"/>
                                          </p:val>
                                        </p:tav>
                                        <p:tav tm="100000">
                                          <p:val>
                                            <p:strVal val="#ppt_x"/>
                                          </p:val>
                                        </p:tav>
                                      </p:tavLst>
                                    </p:anim>
                                    <p:anim calcmode="lin" valueType="num">
                                      <p:cBhvr>
                                        <p:cTn id="16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47" presetClass="entr" presetSubtype="0" fill="hold" grpId="0" nodeType="clickEffect">
                                  <p:stCondLst>
                                    <p:cond delay="0"/>
                                  </p:stCondLst>
                                  <p:childTnLst>
                                    <p:set>
                                      <p:cBhvr>
                                        <p:cTn id="170" dur="1" fill="hold">
                                          <p:stCondLst>
                                            <p:cond delay="0"/>
                                          </p:stCondLst>
                                        </p:cTn>
                                        <p:tgtEl>
                                          <p:spTgt spid="3">
                                            <p:txEl>
                                              <p:pRg st="0" end="0"/>
                                            </p:txEl>
                                          </p:spTgt>
                                        </p:tgtEl>
                                        <p:attrNameLst>
                                          <p:attrName>style.visibility</p:attrName>
                                        </p:attrNameLst>
                                      </p:cBhvr>
                                      <p:to>
                                        <p:strVal val="visible"/>
                                      </p:to>
                                    </p:set>
                                    <p:animEffect transition="in" filter="fade">
                                      <p:cBhvr>
                                        <p:cTn id="171" dur="1000"/>
                                        <p:tgtEl>
                                          <p:spTgt spid="3">
                                            <p:txEl>
                                              <p:pRg st="0" end="0"/>
                                            </p:txEl>
                                          </p:spTgt>
                                        </p:tgtEl>
                                      </p:cBhvr>
                                    </p:animEffect>
                                    <p:anim calcmode="lin" valueType="num">
                                      <p:cBhvr>
                                        <p:cTn id="17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53" presetClass="entr" presetSubtype="16" fill="hold" grpId="0" nodeType="clickEffect">
                                  <p:stCondLst>
                                    <p:cond delay="0"/>
                                  </p:stCondLst>
                                  <p:childTnLst>
                                    <p:set>
                                      <p:cBhvr>
                                        <p:cTn id="177" dur="1" fill="hold">
                                          <p:stCondLst>
                                            <p:cond delay="0"/>
                                          </p:stCondLst>
                                        </p:cTn>
                                        <p:tgtEl>
                                          <p:spTgt spid="29"/>
                                        </p:tgtEl>
                                        <p:attrNameLst>
                                          <p:attrName>style.visibility</p:attrName>
                                        </p:attrNameLst>
                                      </p:cBhvr>
                                      <p:to>
                                        <p:strVal val="visible"/>
                                      </p:to>
                                    </p:set>
                                    <p:anim calcmode="lin" valueType="num">
                                      <p:cBhvr>
                                        <p:cTn id="178" dur="500" fill="hold"/>
                                        <p:tgtEl>
                                          <p:spTgt spid="29"/>
                                        </p:tgtEl>
                                        <p:attrNameLst>
                                          <p:attrName>ppt_w</p:attrName>
                                        </p:attrNameLst>
                                      </p:cBhvr>
                                      <p:tavLst>
                                        <p:tav tm="0">
                                          <p:val>
                                            <p:fltVal val="0"/>
                                          </p:val>
                                        </p:tav>
                                        <p:tav tm="100000">
                                          <p:val>
                                            <p:strVal val="#ppt_w"/>
                                          </p:val>
                                        </p:tav>
                                      </p:tavLst>
                                    </p:anim>
                                    <p:anim calcmode="lin" valueType="num">
                                      <p:cBhvr>
                                        <p:cTn id="179" dur="500" fill="hold"/>
                                        <p:tgtEl>
                                          <p:spTgt spid="29"/>
                                        </p:tgtEl>
                                        <p:attrNameLst>
                                          <p:attrName>ppt_h</p:attrName>
                                        </p:attrNameLst>
                                      </p:cBhvr>
                                      <p:tavLst>
                                        <p:tav tm="0">
                                          <p:val>
                                            <p:fltVal val="0"/>
                                          </p:val>
                                        </p:tav>
                                        <p:tav tm="100000">
                                          <p:val>
                                            <p:strVal val="#ppt_h"/>
                                          </p:val>
                                        </p:tav>
                                      </p:tavLst>
                                    </p:anim>
                                    <p:animEffect transition="in" filter="fade">
                                      <p:cBhvr>
                                        <p:cTn id="18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9" grpId="0" animBg="1"/>
      <p:bldP spid="15" grpId="0" animBg="1"/>
      <p:bldP spid="16" grpId="0" animBg="1"/>
      <p:bldP spid="18" grpId="0" animBg="1"/>
      <p:bldP spid="19" grpId="0" animBg="1"/>
      <p:bldP spid="21" grpId="0" animBg="1"/>
      <p:bldP spid="22" grpId="0" animBg="1"/>
      <p:bldP spid="24" grpId="0" animBg="1"/>
      <p:bldP spid="25" grpId="0" animBg="1"/>
      <p:bldP spid="12" grpId="0" animBg="1"/>
      <p:bldP spid="26" grpId="0" animBg="1"/>
      <p:bldP spid="11" grpId="0"/>
      <p:bldP spid="14" grpId="0"/>
      <p:bldP spid="27" grpId="0"/>
      <p:bldP spid="28" grpId="0"/>
      <p:bldP spid="30"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072F2993-2762-2125-A8F8-06D04F8832DB}"/>
              </a:ext>
            </a:extLst>
          </p:cNvPr>
          <p:cNvSpPr txBox="1"/>
          <p:nvPr/>
        </p:nvSpPr>
        <p:spPr>
          <a:xfrm>
            <a:off x="-121830" y="97394"/>
            <a:ext cx="11887469" cy="646331"/>
          </a:xfrm>
          <a:prstGeom prst="rect">
            <a:avLst/>
          </a:prstGeom>
          <a:noFill/>
          <a:ln>
            <a:solidFill>
              <a:srgbClr val="FFFF00"/>
            </a:solidFill>
          </a:ln>
        </p:spPr>
        <p:txBody>
          <a:bodyPr wrap="square" rtlCol="0">
            <a:spAutoFit/>
          </a:bodyPr>
          <a:lstStyle/>
          <a:p>
            <a:pPr algn="ctr"/>
            <a:r>
              <a:rPr lang="fr-FR" sz="3600" b="1" dirty="0" err="1">
                <a:solidFill>
                  <a:srgbClr val="FFFF00"/>
                </a:solidFill>
              </a:rPr>
              <a:t>Working</a:t>
            </a:r>
            <a:r>
              <a:rPr lang="fr-FR" sz="3600" b="1" dirty="0">
                <a:solidFill>
                  <a:srgbClr val="FFFF00"/>
                </a:solidFill>
              </a:rPr>
              <a:t> Capital ( fond de roulement)</a:t>
            </a:r>
            <a:endParaRPr lang="fr-FR" sz="3600" b="1" dirty="0">
              <a:ln w="22225">
                <a:solidFill>
                  <a:schemeClr val="tx1"/>
                </a:solidFill>
                <a:prstDash val="solid"/>
              </a:ln>
              <a:solidFill>
                <a:srgbClr val="FFFF00"/>
              </a:solidFill>
            </a:endParaRPr>
          </a:p>
        </p:txBody>
      </p:sp>
      <p:sp>
        <p:nvSpPr>
          <p:cNvPr id="2" name="ZoneTexte 1">
            <a:extLst>
              <a:ext uri="{FF2B5EF4-FFF2-40B4-BE49-F238E27FC236}">
                <a16:creationId xmlns:a16="http://schemas.microsoft.com/office/drawing/2014/main" id="{72971658-9960-E4EC-9C52-A4BF27B46444}"/>
              </a:ext>
            </a:extLst>
          </p:cNvPr>
          <p:cNvSpPr txBox="1"/>
          <p:nvPr/>
        </p:nvSpPr>
        <p:spPr>
          <a:xfrm>
            <a:off x="641526" y="1067149"/>
            <a:ext cx="11124113" cy="830997"/>
          </a:xfrm>
          <a:prstGeom prst="rect">
            <a:avLst/>
          </a:prstGeom>
          <a:noFill/>
        </p:spPr>
        <p:txBody>
          <a:bodyPr wrap="square" rtlCol="0">
            <a:spAutoFit/>
          </a:bodyPr>
          <a:lstStyle/>
          <a:p>
            <a:pPr algn="ctr"/>
            <a:r>
              <a:rPr lang="fr-FR" sz="2400" dirty="0">
                <a:ln w="0">
                  <a:solidFill>
                    <a:schemeClr val="tx1"/>
                  </a:solidFill>
                </a:ln>
                <a:effectLst>
                  <a:outerShdw blurRad="38100" dist="19050" dir="2700000" algn="tl" rotWithShape="0">
                    <a:schemeClr val="dk1">
                      <a:alpha val="40000"/>
                    </a:schemeClr>
                  </a:outerShdw>
                </a:effectLst>
              </a:rPr>
              <a:t>Réaliser un projet qui vous tient à cœur et TETProgram vous rembourse un pourcentage compris entre 15 à 30% en fonction de votre Pack d’activation. </a:t>
            </a:r>
          </a:p>
        </p:txBody>
      </p:sp>
      <p:pic>
        <p:nvPicPr>
          <p:cNvPr id="19" name="Image 18">
            <a:extLst>
              <a:ext uri="{FF2B5EF4-FFF2-40B4-BE49-F238E27FC236}">
                <a16:creationId xmlns:a16="http://schemas.microsoft.com/office/drawing/2014/main" id="{7F551BED-0529-A103-791B-1E694BE47FC8}"/>
              </a:ext>
            </a:extLst>
          </p:cNvPr>
          <p:cNvPicPr>
            <a:picLocks noChangeAspect="1"/>
          </p:cNvPicPr>
          <p:nvPr/>
        </p:nvPicPr>
        <p:blipFill>
          <a:blip r:embed="rId2"/>
          <a:stretch>
            <a:fillRect/>
          </a:stretch>
        </p:blipFill>
        <p:spPr>
          <a:xfrm>
            <a:off x="11362900" y="17821"/>
            <a:ext cx="805478" cy="805478"/>
          </a:xfrm>
          <a:prstGeom prst="rect">
            <a:avLst/>
          </a:prstGeom>
        </p:spPr>
      </p:pic>
      <p:pic>
        <p:nvPicPr>
          <p:cNvPr id="8" name="Image 7">
            <a:extLst>
              <a:ext uri="{FF2B5EF4-FFF2-40B4-BE49-F238E27FC236}">
                <a16:creationId xmlns:a16="http://schemas.microsoft.com/office/drawing/2014/main" id="{71DB6688-55BB-0EC4-D470-5C5E558D751C}"/>
              </a:ext>
            </a:extLst>
          </p:cNvPr>
          <p:cNvPicPr>
            <a:picLocks noChangeAspect="1"/>
          </p:cNvPicPr>
          <p:nvPr/>
        </p:nvPicPr>
        <p:blipFill>
          <a:blip r:embed="rId3"/>
          <a:stretch>
            <a:fillRect/>
          </a:stretch>
        </p:blipFill>
        <p:spPr>
          <a:xfrm>
            <a:off x="-152620" y="2695909"/>
            <a:ext cx="3683000" cy="4270375"/>
          </a:xfrm>
          <a:prstGeom prst="rect">
            <a:avLst/>
          </a:prstGeom>
        </p:spPr>
      </p:pic>
      <p:graphicFrame>
        <p:nvGraphicFramePr>
          <p:cNvPr id="10" name="Tableau 9">
            <a:extLst>
              <a:ext uri="{FF2B5EF4-FFF2-40B4-BE49-F238E27FC236}">
                <a16:creationId xmlns:a16="http://schemas.microsoft.com/office/drawing/2014/main" id="{F004AFF7-0F59-BDD7-80E7-62D2ED20EAFF}"/>
              </a:ext>
            </a:extLst>
          </p:cNvPr>
          <p:cNvGraphicFramePr>
            <a:graphicFrameLocks noGrp="1"/>
          </p:cNvGraphicFramePr>
          <p:nvPr/>
        </p:nvGraphicFramePr>
        <p:xfrm>
          <a:off x="7079867" y="2141996"/>
          <a:ext cx="5088511" cy="4511040"/>
        </p:xfrm>
        <a:graphic>
          <a:graphicData uri="http://schemas.openxmlformats.org/drawingml/2006/table">
            <a:tbl>
              <a:tblPr firstRow="1" bandRow="1">
                <a:tableStyleId>{5C22544A-7EE6-4342-B048-85BDC9FD1C3A}</a:tableStyleId>
              </a:tblPr>
              <a:tblGrid>
                <a:gridCol w="3268821">
                  <a:extLst>
                    <a:ext uri="{9D8B030D-6E8A-4147-A177-3AD203B41FA5}">
                      <a16:colId xmlns:a16="http://schemas.microsoft.com/office/drawing/2014/main" val="1147263741"/>
                    </a:ext>
                  </a:extLst>
                </a:gridCol>
                <a:gridCol w="1819690">
                  <a:extLst>
                    <a:ext uri="{9D8B030D-6E8A-4147-A177-3AD203B41FA5}">
                      <a16:colId xmlns:a16="http://schemas.microsoft.com/office/drawing/2014/main" val="1020963351"/>
                    </a:ext>
                  </a:extLst>
                </a:gridCol>
              </a:tblGrid>
              <a:tr h="533400">
                <a:tc>
                  <a:txBody>
                    <a:bodyPr/>
                    <a:lstStyle/>
                    <a:p>
                      <a:pPr algn="ctr"/>
                      <a:r>
                        <a:rPr lang="fr-FR" sz="2000" dirty="0"/>
                        <a:t>PACK D’ACTIVATION</a:t>
                      </a:r>
                      <a:endParaRPr lang="fr-BF" sz="2000" dirty="0"/>
                    </a:p>
                  </a:txBody>
                  <a:tcPr marL="76200" marR="76200" marT="38100" marB="38100">
                    <a:cell3D prstMaterial="dkEdge">
                      <a:bevel prst="artDeco"/>
                      <a:lightRig rig="flood" dir="t"/>
                    </a:cell3D>
                    <a:solidFill>
                      <a:srgbClr val="00B050"/>
                    </a:solidFill>
                  </a:tcPr>
                </a:tc>
                <a:tc>
                  <a:txBody>
                    <a:bodyPr/>
                    <a:lstStyle/>
                    <a:p>
                      <a:pPr algn="ctr"/>
                      <a:r>
                        <a:rPr lang="fr-FR" sz="2000" dirty="0"/>
                        <a:t>POURCENTAGE</a:t>
                      </a:r>
                      <a:endParaRPr lang="fr-BF" sz="2000" dirty="0"/>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436489080"/>
                  </a:ext>
                </a:extLst>
              </a:tr>
              <a:tr h="330200">
                <a:tc>
                  <a:txBody>
                    <a:bodyPr/>
                    <a:lstStyle/>
                    <a:p>
                      <a:r>
                        <a:rPr lang="fr-FR" sz="2000" b="1" dirty="0">
                          <a:solidFill>
                            <a:schemeClr val="tx1"/>
                          </a:solidFill>
                        </a:rPr>
                        <a:t>KIT DE DEMARRAGE-$40"</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15%</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2415813765"/>
                  </a:ext>
                </a:extLst>
              </a:tr>
              <a:tr h="330200">
                <a:tc>
                  <a:txBody>
                    <a:bodyPr/>
                    <a:lstStyle/>
                    <a:p>
                      <a:r>
                        <a:rPr lang="fr-FR" sz="2000" b="1" dirty="0">
                          <a:solidFill>
                            <a:schemeClr val="tx1"/>
                          </a:solidFill>
                        </a:rPr>
                        <a:t>"KIT DU SATART-UP-$80"</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15%</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1843356146"/>
                  </a:ext>
                </a:extLst>
              </a:tr>
              <a:tr h="330200">
                <a:tc>
                  <a:txBody>
                    <a:bodyPr/>
                    <a:lstStyle/>
                    <a:p>
                      <a:r>
                        <a:rPr lang="fr-FR" sz="2000" b="1" dirty="0">
                          <a:solidFill>
                            <a:schemeClr val="tx1"/>
                          </a:solidFill>
                        </a:rPr>
                        <a:t>"KIT DU BUSINESS-$160"</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15%</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1245800291"/>
                  </a:ext>
                </a:extLst>
              </a:tr>
              <a:tr h="330200">
                <a:tc>
                  <a:txBody>
                    <a:bodyPr/>
                    <a:lstStyle/>
                    <a:p>
                      <a:r>
                        <a:rPr lang="fr-FR" sz="2000" b="1" dirty="0">
                          <a:solidFill>
                            <a:schemeClr val="tx1"/>
                          </a:solidFill>
                        </a:rPr>
                        <a:t>"KIT DE L\'ELITE-$410"</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15%</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255277744"/>
                  </a:ext>
                </a:extLst>
              </a:tr>
              <a:tr h="330200">
                <a:tc>
                  <a:txBody>
                    <a:bodyPr/>
                    <a:lstStyle/>
                    <a:p>
                      <a:r>
                        <a:rPr lang="fr-FR" sz="2000" b="1" dirty="0">
                          <a:solidFill>
                            <a:schemeClr val="tx1"/>
                          </a:solidFill>
                        </a:rPr>
                        <a:t>"KIT PRINCELY-$820"</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15%</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1493502790"/>
                  </a:ext>
                </a:extLst>
              </a:tr>
              <a:tr h="330200">
                <a:tc>
                  <a:txBody>
                    <a:bodyPr/>
                    <a:lstStyle/>
                    <a:p>
                      <a:r>
                        <a:rPr lang="fr-FR" sz="2000" b="1" dirty="0">
                          <a:solidFill>
                            <a:schemeClr val="tx1"/>
                          </a:solidFill>
                        </a:rPr>
                        <a:t>"KIT ROYAL-$1.600"</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30%</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2357995227"/>
                  </a:ext>
                </a:extLst>
              </a:tr>
              <a:tr h="330200">
                <a:tc>
                  <a:txBody>
                    <a:bodyPr/>
                    <a:lstStyle/>
                    <a:p>
                      <a:r>
                        <a:rPr lang="fr-FR" sz="2000" b="1" dirty="0">
                          <a:solidFill>
                            <a:schemeClr val="tx1"/>
                          </a:solidFill>
                        </a:rPr>
                        <a:t>"KIT IMPÉRIAL-$4.110"</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30%</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1359865030"/>
                  </a:ext>
                </a:extLst>
              </a:tr>
              <a:tr h="330200">
                <a:tc>
                  <a:txBody>
                    <a:bodyPr/>
                    <a:lstStyle/>
                    <a:p>
                      <a:r>
                        <a:rPr lang="fr-FR" sz="2000" b="1" dirty="0">
                          <a:solidFill>
                            <a:schemeClr val="tx1"/>
                          </a:solidFill>
                        </a:rPr>
                        <a:t>"KIT SEIGNEURIAL-$8.220"</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30%</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76736946"/>
                  </a:ext>
                </a:extLst>
              </a:tr>
              <a:tr h="330200">
                <a:tc>
                  <a:txBody>
                    <a:bodyPr/>
                    <a:lstStyle/>
                    <a:p>
                      <a:r>
                        <a:rPr lang="fr-FR" sz="2000" b="1" dirty="0">
                          <a:solidFill>
                            <a:schemeClr val="tx1"/>
                          </a:solidFill>
                        </a:rPr>
                        <a:t>"KIT MAJESTUEUX-$16.400 </a:t>
                      </a:r>
                      <a:endParaRPr lang="fr-BF" sz="2000" b="1" dirty="0">
                        <a:solidFill>
                          <a:schemeClr val="tx1"/>
                        </a:solidFill>
                      </a:endParaRPr>
                    </a:p>
                  </a:txBody>
                  <a:tcPr marL="76200" marR="76200" marT="38100" marB="38100">
                    <a:cell3D prstMaterial="dkEdge">
                      <a:bevel prst="artDeco"/>
                      <a:lightRig rig="flood" dir="t"/>
                    </a:cell3D>
                    <a:solidFill>
                      <a:srgbClr val="00B050"/>
                    </a:solidFill>
                  </a:tcPr>
                </a:tc>
                <a:tc>
                  <a:txBody>
                    <a:bodyPr/>
                    <a:lstStyle/>
                    <a:p>
                      <a:pPr algn="ctr"/>
                      <a:r>
                        <a:rPr lang="fr-FR" sz="2400" b="1" dirty="0">
                          <a:solidFill>
                            <a:schemeClr val="tx1"/>
                          </a:solidFill>
                        </a:rPr>
                        <a:t>30%</a:t>
                      </a:r>
                      <a:endParaRPr lang="fr-BF" sz="2400" b="1" dirty="0">
                        <a:solidFill>
                          <a:schemeClr val="tx1"/>
                        </a:solidFill>
                      </a:endParaRPr>
                    </a:p>
                  </a:txBody>
                  <a:tcPr marL="76200" marR="76200" marT="38100" marB="38100">
                    <a:cell3D prstMaterial="dkEdge">
                      <a:bevel prst="artDeco"/>
                      <a:lightRig rig="flood" dir="t"/>
                    </a:cell3D>
                    <a:solidFill>
                      <a:srgbClr val="00B050"/>
                    </a:solidFill>
                  </a:tcPr>
                </a:tc>
                <a:extLst>
                  <a:ext uri="{0D108BD9-81ED-4DB2-BD59-A6C34878D82A}">
                    <a16:rowId xmlns:a16="http://schemas.microsoft.com/office/drawing/2014/main" val="1623309971"/>
                  </a:ext>
                </a:extLst>
              </a:tr>
            </a:tbl>
          </a:graphicData>
        </a:graphic>
      </p:graphicFrame>
      <p:pic>
        <p:nvPicPr>
          <p:cNvPr id="6" name="Image 5">
            <a:extLst>
              <a:ext uri="{FF2B5EF4-FFF2-40B4-BE49-F238E27FC236}">
                <a16:creationId xmlns:a16="http://schemas.microsoft.com/office/drawing/2014/main" id="{D44A12E8-63F8-6102-3AAF-4955D28D682B}"/>
              </a:ext>
            </a:extLst>
          </p:cNvPr>
          <p:cNvPicPr>
            <a:picLocks noChangeAspect="1"/>
          </p:cNvPicPr>
          <p:nvPr/>
        </p:nvPicPr>
        <p:blipFill>
          <a:blip r:embed="rId4"/>
          <a:stretch>
            <a:fillRect/>
          </a:stretch>
        </p:blipFill>
        <p:spPr>
          <a:xfrm>
            <a:off x="3530380" y="1898146"/>
            <a:ext cx="3530379" cy="4511041"/>
          </a:xfrm>
          <a:prstGeom prst="rect">
            <a:avLst/>
          </a:prstGeom>
        </p:spPr>
      </p:pic>
    </p:spTree>
    <p:extLst>
      <p:ext uri="{BB962C8B-B14F-4D97-AF65-F5344CB8AC3E}">
        <p14:creationId xmlns:p14="http://schemas.microsoft.com/office/powerpoint/2010/main" val="64036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D51E54-98B8-1C13-C15F-F2110437CED0}"/>
              </a:ext>
            </a:extLst>
          </p:cNvPr>
          <p:cNvSpPr>
            <a:spLocks noGrp="1"/>
          </p:cNvSpPr>
          <p:nvPr>
            <p:ph type="title"/>
          </p:nvPr>
        </p:nvSpPr>
        <p:spPr>
          <a:xfrm>
            <a:off x="595745" y="-198900"/>
            <a:ext cx="11416145" cy="1478570"/>
          </a:xfrm>
        </p:spPr>
        <p:txBody>
          <a:bodyPr>
            <a:normAutofit/>
          </a:bodyPr>
          <a:lstStyle/>
          <a:p>
            <a:pPr algn="ctr"/>
            <a:r>
              <a:rPr lang="fr-FR" sz="4000" b="1" dirty="0">
                <a:solidFill>
                  <a:srgbClr val="FFFF00"/>
                </a:solidFill>
              </a:rPr>
              <a:t> Comment avoir des affilies rapidement?</a:t>
            </a:r>
            <a:endParaRPr lang="fr-BF" sz="4000" b="1" dirty="0">
              <a:solidFill>
                <a:srgbClr val="FFFF00"/>
              </a:solidFill>
            </a:endParaRPr>
          </a:p>
        </p:txBody>
      </p:sp>
      <p:sp>
        <p:nvSpPr>
          <p:cNvPr id="6" name="Espace réservé du contenu 2">
            <a:extLst>
              <a:ext uri="{FF2B5EF4-FFF2-40B4-BE49-F238E27FC236}">
                <a16:creationId xmlns:a16="http://schemas.microsoft.com/office/drawing/2014/main" id="{9A8B28D8-0F32-24E8-353B-A12EB74C3A6F}"/>
              </a:ext>
            </a:extLst>
          </p:cNvPr>
          <p:cNvSpPr>
            <a:spLocks noGrp="1"/>
          </p:cNvSpPr>
          <p:nvPr>
            <p:ph idx="1"/>
          </p:nvPr>
        </p:nvSpPr>
        <p:spPr>
          <a:xfrm>
            <a:off x="5621238" y="1279670"/>
            <a:ext cx="6080850" cy="5238695"/>
          </a:xfrm>
        </p:spPr>
        <p:txBody>
          <a:bodyPr>
            <a:normAutofit/>
          </a:bodyPr>
          <a:lstStyle/>
          <a:p>
            <a:pPr marL="0" indent="0">
              <a:buNone/>
            </a:pPr>
            <a:endParaRPr lang="fr-FR" sz="2800" dirty="0"/>
          </a:p>
          <a:p>
            <a:pPr>
              <a:buFont typeface="Wingdings" panose="05000000000000000000" pitchFamily="2" charset="2"/>
              <a:buChar char="Ø"/>
            </a:pPr>
            <a:r>
              <a:rPr lang="fr-FR" sz="2800" dirty="0"/>
              <a:t>  </a:t>
            </a:r>
            <a:r>
              <a:rPr lang="fr-FR" sz="3000" b="1" dirty="0"/>
              <a:t>Quel est mon marché cible?</a:t>
            </a:r>
          </a:p>
          <a:p>
            <a:pPr>
              <a:buFont typeface="Wingdings" panose="05000000000000000000" pitchFamily="2" charset="2"/>
              <a:buChar char="Ø"/>
            </a:pPr>
            <a:endParaRPr lang="fr-FR" sz="2800" dirty="0"/>
          </a:p>
          <a:p>
            <a:pPr>
              <a:buFont typeface="Wingdings" panose="05000000000000000000" pitchFamily="2" charset="2"/>
              <a:buChar char="Ø"/>
            </a:pPr>
            <a:r>
              <a:rPr lang="fr-FR" sz="3000" b="1" dirty="0"/>
              <a:t>Que recherche mon marché cible?</a:t>
            </a:r>
          </a:p>
          <a:p>
            <a:pPr marL="0" indent="0">
              <a:buNone/>
            </a:pPr>
            <a:endParaRPr lang="fr-FR" sz="2800" dirty="0"/>
          </a:p>
          <a:p>
            <a:pPr>
              <a:buFont typeface="Wingdings" panose="05000000000000000000" pitchFamily="2" charset="2"/>
              <a:buChar char="Ø"/>
            </a:pPr>
            <a:r>
              <a:rPr lang="fr-FR" sz="3000" b="1" dirty="0"/>
              <a:t>Qu’est-ce qui les ferait plaisir?</a:t>
            </a:r>
          </a:p>
          <a:p>
            <a:pPr marL="0" indent="0">
              <a:buNone/>
            </a:pPr>
            <a:endParaRPr lang="fr-FR" sz="2800" dirty="0"/>
          </a:p>
          <a:p>
            <a:pPr>
              <a:buFont typeface="Wingdings" panose="05000000000000000000" pitchFamily="2" charset="2"/>
              <a:buChar char="Ø"/>
            </a:pPr>
            <a:r>
              <a:rPr lang="fr-FR" sz="3000" b="1" dirty="0"/>
              <a:t>Où pourrais-je les trouver?</a:t>
            </a:r>
          </a:p>
        </p:txBody>
      </p:sp>
      <p:sp>
        <p:nvSpPr>
          <p:cNvPr id="7" name="Espace réservé du contenu 2">
            <a:extLst>
              <a:ext uri="{FF2B5EF4-FFF2-40B4-BE49-F238E27FC236}">
                <a16:creationId xmlns:a16="http://schemas.microsoft.com/office/drawing/2014/main" id="{96CC0E4F-0523-D81E-A072-62A260832134}"/>
              </a:ext>
            </a:extLst>
          </p:cNvPr>
          <p:cNvSpPr txBox="1">
            <a:spLocks/>
          </p:cNvSpPr>
          <p:nvPr/>
        </p:nvSpPr>
        <p:spPr>
          <a:xfrm>
            <a:off x="4755566" y="775577"/>
            <a:ext cx="6946521" cy="74055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fr-FR" sz="4400" b="1" dirty="0"/>
              <a:t>5 questions à se poser</a:t>
            </a:r>
          </a:p>
        </p:txBody>
      </p:sp>
      <p:pic>
        <p:nvPicPr>
          <p:cNvPr id="1026" name="Picture 2">
            <a:extLst>
              <a:ext uri="{FF2B5EF4-FFF2-40B4-BE49-F238E27FC236}">
                <a16:creationId xmlns:a16="http://schemas.microsoft.com/office/drawing/2014/main" id="{3102A36A-7B02-2E84-5D14-B2318E4ED5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965"/>
            <a:ext cx="5362575" cy="51054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E0E89357-B489-541D-DC3E-94C0174ECF3A}"/>
              </a:ext>
            </a:extLst>
          </p:cNvPr>
          <p:cNvPicPr>
            <a:picLocks noChangeAspect="1"/>
          </p:cNvPicPr>
          <p:nvPr/>
        </p:nvPicPr>
        <p:blipFill>
          <a:blip r:embed="rId3"/>
          <a:stretch>
            <a:fillRect/>
          </a:stretch>
        </p:blipFill>
        <p:spPr>
          <a:xfrm>
            <a:off x="0" y="6518365"/>
            <a:ext cx="3048264" cy="493819"/>
          </a:xfrm>
          <a:prstGeom prst="rect">
            <a:avLst/>
          </a:prstGeom>
        </p:spPr>
      </p:pic>
    </p:spTree>
    <p:extLst>
      <p:ext uri="{BB962C8B-B14F-4D97-AF65-F5344CB8AC3E}">
        <p14:creationId xmlns:p14="http://schemas.microsoft.com/office/powerpoint/2010/main" val="381102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circle(in)">
                                      <p:cBhvr>
                                        <p:cTn id="7" dur="20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circle(in)">
                                      <p:cBhvr>
                                        <p:cTn id="12" dur="20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circle(in)">
                                      <p:cBhvr>
                                        <p:cTn id="17" dur="2000"/>
                                        <p:tgtEl>
                                          <p:spTgt spid="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Effect transition="in" filter="circle(in)">
                                      <p:cBhvr>
                                        <p:cTn id="22" dur="2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omment mes croyances limitantes me font-elles souffrir ?">
            <a:extLst>
              <a:ext uri="{FF2B5EF4-FFF2-40B4-BE49-F238E27FC236}">
                <a16:creationId xmlns:a16="http://schemas.microsoft.com/office/drawing/2014/main" id="{DE3746AF-E524-DECE-4A7F-8C84227113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782" r="20397"/>
          <a:stretch/>
        </p:blipFill>
        <p:spPr bwMode="auto">
          <a:xfrm>
            <a:off x="9389544" y="42595"/>
            <a:ext cx="2727918" cy="3275245"/>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53D51E54-98B8-1C13-C15F-F2110437CED0}"/>
              </a:ext>
            </a:extLst>
          </p:cNvPr>
          <p:cNvSpPr>
            <a:spLocks noGrp="1"/>
          </p:cNvSpPr>
          <p:nvPr>
            <p:ph type="title"/>
          </p:nvPr>
        </p:nvSpPr>
        <p:spPr>
          <a:xfrm>
            <a:off x="2123048" y="-426016"/>
            <a:ext cx="10649524" cy="1478570"/>
          </a:xfrm>
        </p:spPr>
        <p:txBody>
          <a:bodyPr>
            <a:normAutofit/>
          </a:bodyPr>
          <a:lstStyle/>
          <a:p>
            <a:r>
              <a:rPr lang="fr-FR" sz="4000" b="1" dirty="0">
                <a:solidFill>
                  <a:srgbClr val="FFFF00"/>
                </a:solidFill>
              </a:rPr>
              <a:t>QUEL EST mon marché cible? </a:t>
            </a:r>
          </a:p>
        </p:txBody>
      </p:sp>
      <p:sp>
        <p:nvSpPr>
          <p:cNvPr id="6" name="Espace réservé du contenu 2">
            <a:extLst>
              <a:ext uri="{FF2B5EF4-FFF2-40B4-BE49-F238E27FC236}">
                <a16:creationId xmlns:a16="http://schemas.microsoft.com/office/drawing/2014/main" id="{9A8B28D8-0F32-24E8-353B-A12EB74C3A6F}"/>
              </a:ext>
            </a:extLst>
          </p:cNvPr>
          <p:cNvSpPr>
            <a:spLocks noGrp="1"/>
          </p:cNvSpPr>
          <p:nvPr>
            <p:ph idx="1"/>
          </p:nvPr>
        </p:nvSpPr>
        <p:spPr>
          <a:xfrm>
            <a:off x="4974014" y="961266"/>
            <a:ext cx="6055078" cy="2578895"/>
          </a:xfrm>
        </p:spPr>
        <p:txBody>
          <a:bodyPr>
            <a:normAutofit fontScale="92500" lnSpcReduction="10000"/>
          </a:bodyPr>
          <a:lstStyle/>
          <a:p>
            <a:pPr>
              <a:buFont typeface="Wingdings" panose="05000000000000000000" pitchFamily="2" charset="2"/>
              <a:buChar char="Ø"/>
            </a:pPr>
            <a:r>
              <a:rPr lang="fr-FR" sz="3200" dirty="0"/>
              <a:t>Développer son business</a:t>
            </a:r>
          </a:p>
          <a:p>
            <a:pPr>
              <a:buFont typeface="Wingdings" panose="05000000000000000000" pitchFamily="2" charset="2"/>
              <a:buChar char="Ø"/>
            </a:pPr>
            <a:r>
              <a:rPr lang="fr-FR" sz="3200" b="1" dirty="0"/>
              <a:t>Trouver une activité/travail </a:t>
            </a:r>
          </a:p>
          <a:p>
            <a:pPr>
              <a:buFont typeface="Wingdings" panose="05000000000000000000" pitchFamily="2" charset="2"/>
              <a:buChar char="Ø"/>
            </a:pPr>
            <a:r>
              <a:rPr lang="fr-FR" sz="3200" b="1" dirty="0"/>
              <a:t>Gagner de l’argent</a:t>
            </a:r>
          </a:p>
          <a:p>
            <a:pPr>
              <a:buFont typeface="Wingdings" panose="05000000000000000000" pitchFamily="2" charset="2"/>
              <a:buChar char="Ø"/>
            </a:pPr>
            <a:r>
              <a:rPr lang="fr-FR" sz="3200" b="1" dirty="0"/>
              <a:t>Se faire connaitre</a:t>
            </a:r>
            <a:endParaRPr lang="fr-BF" sz="3200" b="1" dirty="0"/>
          </a:p>
        </p:txBody>
      </p:sp>
      <p:sp>
        <p:nvSpPr>
          <p:cNvPr id="4" name="Rectangle 1">
            <a:extLst>
              <a:ext uri="{FF2B5EF4-FFF2-40B4-BE49-F238E27FC236}">
                <a16:creationId xmlns:a16="http://schemas.microsoft.com/office/drawing/2014/main" id="{281356E3-2A0A-DFF3-2F25-F7C08744DF05}"/>
              </a:ext>
            </a:extLst>
          </p:cNvPr>
          <p:cNvSpPr>
            <a:spLocks noChangeArrowheads="1"/>
          </p:cNvSpPr>
          <p:nvPr/>
        </p:nvSpPr>
        <p:spPr bwMode="auto">
          <a:xfrm>
            <a:off x="103031" y="3703154"/>
            <a:ext cx="12088969" cy="2677656"/>
          </a:xfrm>
          <a:prstGeom prst="rect">
            <a:avLst/>
          </a:prstGeom>
          <a:ln/>
        </p:spPr>
        <p:style>
          <a:lnRef idx="2">
            <a:schemeClr val="dk1">
              <a:shade val="15000"/>
            </a:schemeClr>
          </a:lnRef>
          <a:fillRef idx="1">
            <a:schemeClr val="dk1"/>
          </a:fillRef>
          <a:effectRef idx="0">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marL="457200" lvl="0" indent="-457200">
              <a:buFont typeface="+mj-lt"/>
              <a:buAutoNum type="arabicPeriod"/>
            </a:pPr>
            <a:r>
              <a:rPr lang="fr-BF" sz="2400" b="1" dirty="0">
                <a:solidFill>
                  <a:schemeClr val="tx1"/>
                </a:solidFill>
              </a:rPr>
              <a:t>Difficultés</a:t>
            </a:r>
            <a:r>
              <a:rPr lang="fr-FR" sz="2400" b="1" dirty="0">
                <a:solidFill>
                  <a:schemeClr val="tx1"/>
                </a:solidFill>
              </a:rPr>
              <a:t> à gérer leur activité sur internet </a:t>
            </a:r>
            <a:r>
              <a:rPr lang="fr-FR" sz="2400" dirty="0">
                <a:solidFill>
                  <a:schemeClr val="tx1"/>
                </a:solidFill>
              </a:rPr>
              <a:t>: ne savent pas comment faire</a:t>
            </a:r>
          </a:p>
          <a:p>
            <a:pPr marL="457200" lvl="0" indent="-457200">
              <a:buFont typeface="+mj-lt"/>
              <a:buAutoNum type="arabicPeriod"/>
            </a:pPr>
            <a:r>
              <a:rPr lang="fr-BF" sz="2400" b="1" dirty="0">
                <a:solidFill>
                  <a:schemeClr val="tx1"/>
                </a:solidFill>
              </a:rPr>
              <a:t>Manque de Connaissances et de Compétences </a:t>
            </a:r>
            <a:r>
              <a:rPr lang="fr-BF" sz="2400" dirty="0">
                <a:solidFill>
                  <a:schemeClr val="tx1"/>
                </a:solidFill>
              </a:rPr>
              <a:t>: pas</a:t>
            </a:r>
            <a:r>
              <a:rPr lang="fr-FR" sz="2400" dirty="0">
                <a:solidFill>
                  <a:schemeClr val="tx1"/>
                </a:solidFill>
              </a:rPr>
              <a:t> de</a:t>
            </a:r>
            <a:r>
              <a:rPr lang="fr-BF" sz="2400" dirty="0">
                <a:solidFill>
                  <a:schemeClr val="tx1"/>
                </a:solidFill>
              </a:rPr>
              <a:t> compétences et dépassés </a:t>
            </a:r>
            <a:endParaRPr lang="fr-FR" sz="2400" dirty="0">
              <a:solidFill>
                <a:schemeClr val="tx1"/>
              </a:solidFill>
            </a:endParaRPr>
          </a:p>
          <a:p>
            <a:pPr marL="457200" lvl="0" indent="-457200">
              <a:buFont typeface="+mj-lt"/>
              <a:buAutoNum type="arabicPeriod"/>
            </a:pPr>
            <a:r>
              <a:rPr lang="fr-BF" sz="2400" b="1" dirty="0">
                <a:solidFill>
                  <a:schemeClr val="tx1"/>
                </a:solidFill>
              </a:rPr>
              <a:t>Ressources Limitées </a:t>
            </a:r>
            <a:r>
              <a:rPr lang="fr-BF" sz="2400" dirty="0">
                <a:solidFill>
                  <a:schemeClr val="tx1"/>
                </a:solidFill>
              </a:rPr>
              <a:t>: manque de temps, de personnel, d'outils et d’argent</a:t>
            </a:r>
            <a:endParaRPr lang="fr-FR" sz="2400" dirty="0">
              <a:solidFill>
                <a:schemeClr val="tx1"/>
              </a:solidFill>
            </a:endParaRPr>
          </a:p>
          <a:p>
            <a:pPr marL="457200" lvl="0" indent="-457200">
              <a:buFont typeface="+mj-lt"/>
              <a:buAutoNum type="arabicPeriod"/>
            </a:pPr>
            <a:r>
              <a:rPr lang="fr-BF" sz="2400" b="1" dirty="0">
                <a:solidFill>
                  <a:schemeClr val="tx1"/>
                </a:solidFill>
              </a:rPr>
              <a:t>Résultats Insatisfaisants </a:t>
            </a:r>
            <a:r>
              <a:rPr lang="fr-BF" sz="2400" dirty="0">
                <a:solidFill>
                  <a:schemeClr val="tx1"/>
                </a:solidFill>
              </a:rPr>
              <a:t>: Faible R</a:t>
            </a:r>
            <a:r>
              <a:rPr lang="fr-FR" sz="2400" dirty="0">
                <a:solidFill>
                  <a:schemeClr val="tx1"/>
                </a:solidFill>
              </a:rPr>
              <a:t>S</a:t>
            </a:r>
            <a:r>
              <a:rPr lang="fr-BF" sz="2400" dirty="0">
                <a:solidFill>
                  <a:schemeClr val="tx1"/>
                </a:solidFill>
              </a:rPr>
              <a:t>I et Difficulté à générer clients réels.</a:t>
            </a:r>
            <a:endParaRPr lang="fr-FR" sz="2400" dirty="0">
              <a:solidFill>
                <a:schemeClr val="tx1"/>
              </a:solidFill>
            </a:endParaRPr>
          </a:p>
          <a:p>
            <a:pPr marL="457200" lvl="0" indent="-457200">
              <a:buFont typeface="+mj-lt"/>
              <a:buAutoNum type="arabicPeriod"/>
            </a:pPr>
            <a:r>
              <a:rPr lang="fr-BF" sz="2400" b="1" dirty="0">
                <a:solidFill>
                  <a:schemeClr val="tx1"/>
                </a:solidFill>
              </a:rPr>
              <a:t>Évolution Technologique Rapide </a:t>
            </a:r>
            <a:r>
              <a:rPr lang="fr-BF" sz="2400" dirty="0">
                <a:solidFill>
                  <a:schemeClr val="tx1"/>
                </a:solidFill>
              </a:rPr>
              <a:t>:  mainten</a:t>
            </a:r>
            <a:r>
              <a:rPr lang="fr-FR" sz="2400" dirty="0" err="1">
                <a:solidFill>
                  <a:schemeClr val="tx1"/>
                </a:solidFill>
              </a:rPr>
              <a:t>ir</a:t>
            </a:r>
            <a:r>
              <a:rPr lang="fr-BF" sz="2400" dirty="0">
                <a:solidFill>
                  <a:schemeClr val="tx1"/>
                </a:solidFill>
              </a:rPr>
              <a:t> à jour </a:t>
            </a:r>
            <a:r>
              <a:rPr lang="fr-FR" sz="2400" dirty="0">
                <a:solidFill>
                  <a:schemeClr val="tx1"/>
                </a:solidFill>
              </a:rPr>
              <a:t>s</a:t>
            </a:r>
            <a:r>
              <a:rPr lang="fr-BF" sz="2400" dirty="0">
                <a:solidFill>
                  <a:schemeClr val="tx1"/>
                </a:solidFill>
              </a:rPr>
              <a:t>es compétences et </a:t>
            </a:r>
            <a:r>
              <a:rPr lang="fr-FR" sz="2400" dirty="0">
                <a:solidFill>
                  <a:schemeClr val="tx1"/>
                </a:solidFill>
              </a:rPr>
              <a:t>s</a:t>
            </a:r>
            <a:r>
              <a:rPr lang="fr-BF" sz="2400" dirty="0">
                <a:solidFill>
                  <a:schemeClr val="tx1"/>
                </a:solidFill>
              </a:rPr>
              <a:t>es stratégies</a:t>
            </a:r>
            <a:endParaRPr lang="fr-FR" sz="2400" dirty="0">
              <a:solidFill>
                <a:schemeClr val="tx1"/>
              </a:solidFill>
            </a:endParaRPr>
          </a:p>
          <a:p>
            <a:pPr marL="457200" lvl="0" indent="-457200">
              <a:buFont typeface="+mj-lt"/>
              <a:buAutoNum type="arabicPeriod"/>
            </a:pPr>
            <a:r>
              <a:rPr lang="fr-BF" sz="2400" b="1" dirty="0">
                <a:solidFill>
                  <a:schemeClr val="tx1"/>
                </a:solidFill>
              </a:rPr>
              <a:t>Concurrence Accrue </a:t>
            </a:r>
            <a:r>
              <a:rPr lang="fr-BF" sz="2400" dirty="0">
                <a:solidFill>
                  <a:schemeClr val="tx1"/>
                </a:solidFill>
              </a:rPr>
              <a:t>: Difficulté à se démarquer </a:t>
            </a:r>
            <a:endParaRPr lang="fr-FR" sz="2400" dirty="0">
              <a:solidFill>
                <a:schemeClr val="tx1"/>
              </a:solidFill>
            </a:endParaRPr>
          </a:p>
          <a:p>
            <a:pPr marL="457200" lvl="0" indent="-457200">
              <a:buFont typeface="+mj-lt"/>
              <a:buAutoNum type="arabicPeriod"/>
            </a:pPr>
            <a:r>
              <a:rPr lang="fr-BF" sz="2400" b="1" dirty="0">
                <a:solidFill>
                  <a:schemeClr val="tx1"/>
                </a:solidFill>
              </a:rPr>
              <a:t>Faible engagement et mauvaise portée </a:t>
            </a:r>
            <a:r>
              <a:rPr lang="fr-BF" sz="2400" dirty="0">
                <a:solidFill>
                  <a:schemeClr val="tx1"/>
                </a:solidFill>
              </a:rPr>
              <a:t>: </a:t>
            </a:r>
            <a:r>
              <a:rPr lang="fr-FR" sz="2400" dirty="0">
                <a:solidFill>
                  <a:schemeClr val="tx1"/>
                </a:solidFill>
              </a:rPr>
              <a:t>L</a:t>
            </a:r>
            <a:r>
              <a:rPr lang="fr-BF" sz="2400" dirty="0">
                <a:solidFill>
                  <a:schemeClr val="tx1"/>
                </a:solidFill>
              </a:rPr>
              <a:t>es publications </a:t>
            </a:r>
            <a:r>
              <a:rPr lang="fr-FR" sz="2400" dirty="0">
                <a:solidFill>
                  <a:schemeClr val="tx1"/>
                </a:solidFill>
              </a:rPr>
              <a:t>ne rapportent rien</a:t>
            </a:r>
            <a:endParaRPr lang="fr-BF" sz="2400" dirty="0">
              <a:solidFill>
                <a:schemeClr val="tx1"/>
              </a:solidFill>
            </a:endParaRPr>
          </a:p>
        </p:txBody>
      </p:sp>
      <p:cxnSp>
        <p:nvCxnSpPr>
          <p:cNvPr id="8" name="Connecteur : en angle 7">
            <a:extLst>
              <a:ext uri="{FF2B5EF4-FFF2-40B4-BE49-F238E27FC236}">
                <a16:creationId xmlns:a16="http://schemas.microsoft.com/office/drawing/2014/main" id="{A8F9C3F4-9E21-B4F7-7824-4C57F4733463}"/>
              </a:ext>
            </a:extLst>
          </p:cNvPr>
          <p:cNvCxnSpPr>
            <a:cxnSpLocks/>
          </p:cNvCxnSpPr>
          <p:nvPr/>
        </p:nvCxnSpPr>
        <p:spPr>
          <a:xfrm>
            <a:off x="3988225" y="2329535"/>
            <a:ext cx="1243700" cy="825312"/>
          </a:xfrm>
          <a:prstGeom prst="bentConnector3">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 en angle 8">
            <a:extLst>
              <a:ext uri="{FF2B5EF4-FFF2-40B4-BE49-F238E27FC236}">
                <a16:creationId xmlns:a16="http://schemas.microsoft.com/office/drawing/2014/main" id="{C5A1D0B4-ACE1-6F4C-5A08-ECCF5D667DAE}"/>
              </a:ext>
            </a:extLst>
          </p:cNvPr>
          <p:cNvCxnSpPr>
            <a:cxnSpLocks/>
          </p:cNvCxnSpPr>
          <p:nvPr/>
        </p:nvCxnSpPr>
        <p:spPr>
          <a:xfrm>
            <a:off x="3988225" y="2307880"/>
            <a:ext cx="1193375" cy="152660"/>
          </a:xfrm>
          <a:prstGeom prst="bentConnector3">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 en angle 10">
            <a:extLst>
              <a:ext uri="{FF2B5EF4-FFF2-40B4-BE49-F238E27FC236}">
                <a16:creationId xmlns:a16="http://schemas.microsoft.com/office/drawing/2014/main" id="{14F99858-5A43-C2C5-19AD-7B70A11018C1}"/>
              </a:ext>
            </a:extLst>
          </p:cNvPr>
          <p:cNvCxnSpPr>
            <a:cxnSpLocks/>
          </p:cNvCxnSpPr>
          <p:nvPr/>
        </p:nvCxnSpPr>
        <p:spPr>
          <a:xfrm flipV="1">
            <a:off x="3988224" y="1864946"/>
            <a:ext cx="1193376" cy="461137"/>
          </a:xfrm>
          <a:prstGeom prst="bentConnector3">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 en angle 12">
            <a:extLst>
              <a:ext uri="{FF2B5EF4-FFF2-40B4-BE49-F238E27FC236}">
                <a16:creationId xmlns:a16="http://schemas.microsoft.com/office/drawing/2014/main" id="{17F02893-EDEA-2A23-8B0A-81EBEE1D21F5}"/>
              </a:ext>
            </a:extLst>
          </p:cNvPr>
          <p:cNvCxnSpPr>
            <a:cxnSpLocks/>
          </p:cNvCxnSpPr>
          <p:nvPr/>
        </p:nvCxnSpPr>
        <p:spPr>
          <a:xfrm flipV="1">
            <a:off x="3992707" y="1192505"/>
            <a:ext cx="1183334" cy="1138061"/>
          </a:xfrm>
          <a:prstGeom prst="bentConnector3">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2053" name="Picture 5">
            <a:extLst>
              <a:ext uri="{FF2B5EF4-FFF2-40B4-BE49-F238E27FC236}">
                <a16:creationId xmlns:a16="http://schemas.microsoft.com/office/drawing/2014/main" id="{4CB8FF57-9DB7-F703-EFEE-8A17E06242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68" y="234011"/>
            <a:ext cx="3494783" cy="349478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Espace réservé du contenu 2">
            <a:extLst>
              <a:ext uri="{FF2B5EF4-FFF2-40B4-BE49-F238E27FC236}">
                <a16:creationId xmlns:a16="http://schemas.microsoft.com/office/drawing/2014/main" id="{96CC0E4F-0523-D81E-A072-62A260832134}"/>
              </a:ext>
            </a:extLst>
          </p:cNvPr>
          <p:cNvSpPr txBox="1">
            <a:spLocks/>
          </p:cNvSpPr>
          <p:nvPr/>
        </p:nvSpPr>
        <p:spPr>
          <a:xfrm>
            <a:off x="1070710" y="3050260"/>
            <a:ext cx="1944915" cy="615292"/>
          </a:xfrm>
          <a:prstGeom prst="rect">
            <a:avLst/>
          </a:prstGeom>
          <a:solidFill>
            <a:srgbClr val="FF0000"/>
          </a:solidFill>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ctr">
              <a:buNone/>
            </a:pPr>
            <a:r>
              <a:rPr lang="fr-FR" sz="3200" dirty="0"/>
              <a:t>Problèmes</a:t>
            </a:r>
          </a:p>
        </p:txBody>
      </p:sp>
      <p:pic>
        <p:nvPicPr>
          <p:cNvPr id="3" name="Image 2">
            <a:extLst>
              <a:ext uri="{FF2B5EF4-FFF2-40B4-BE49-F238E27FC236}">
                <a16:creationId xmlns:a16="http://schemas.microsoft.com/office/drawing/2014/main" id="{A753E1CD-9B4D-9B65-7904-5CB24DBB33C2}"/>
              </a:ext>
            </a:extLst>
          </p:cNvPr>
          <p:cNvPicPr>
            <a:picLocks noChangeAspect="1"/>
          </p:cNvPicPr>
          <p:nvPr/>
        </p:nvPicPr>
        <p:blipFill>
          <a:blip r:embed="rId4"/>
          <a:stretch>
            <a:fillRect/>
          </a:stretch>
        </p:blipFill>
        <p:spPr>
          <a:xfrm>
            <a:off x="-32639" y="6418412"/>
            <a:ext cx="3048264" cy="493819"/>
          </a:xfrm>
          <a:prstGeom prst="rect">
            <a:avLst/>
          </a:prstGeom>
        </p:spPr>
      </p:pic>
    </p:spTree>
    <p:extLst>
      <p:ext uri="{BB962C8B-B14F-4D97-AF65-F5344CB8AC3E}">
        <p14:creationId xmlns:p14="http://schemas.microsoft.com/office/powerpoint/2010/main" val="350892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heel(1)">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D51E54-98B8-1C13-C15F-F2110437CED0}"/>
              </a:ext>
            </a:extLst>
          </p:cNvPr>
          <p:cNvSpPr>
            <a:spLocks noGrp="1"/>
          </p:cNvSpPr>
          <p:nvPr>
            <p:ph type="title"/>
          </p:nvPr>
        </p:nvSpPr>
        <p:spPr>
          <a:xfrm>
            <a:off x="1987702" y="-204950"/>
            <a:ext cx="9822482" cy="1478570"/>
          </a:xfrm>
        </p:spPr>
        <p:txBody>
          <a:bodyPr>
            <a:normAutofit/>
          </a:bodyPr>
          <a:lstStyle/>
          <a:p>
            <a:r>
              <a:rPr lang="fr-FR" sz="3200" b="1" dirty="0">
                <a:solidFill>
                  <a:srgbClr val="FFFF00"/>
                </a:solidFill>
              </a:rPr>
              <a:t>Que recherche mon marché cible? (Besoins)</a:t>
            </a:r>
          </a:p>
        </p:txBody>
      </p:sp>
      <p:sp>
        <p:nvSpPr>
          <p:cNvPr id="7" name="Espace réservé du contenu 2">
            <a:extLst>
              <a:ext uri="{FF2B5EF4-FFF2-40B4-BE49-F238E27FC236}">
                <a16:creationId xmlns:a16="http://schemas.microsoft.com/office/drawing/2014/main" id="{96CC0E4F-0523-D81E-A072-62A260832134}"/>
              </a:ext>
            </a:extLst>
          </p:cNvPr>
          <p:cNvSpPr txBox="1">
            <a:spLocks/>
          </p:cNvSpPr>
          <p:nvPr/>
        </p:nvSpPr>
        <p:spPr>
          <a:xfrm>
            <a:off x="2933588" y="909391"/>
            <a:ext cx="6946521" cy="74055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endParaRPr lang="fr-FR" sz="3600" dirty="0"/>
          </a:p>
        </p:txBody>
      </p:sp>
      <p:sp>
        <p:nvSpPr>
          <p:cNvPr id="8" name="Rectangle 2">
            <a:extLst>
              <a:ext uri="{FF2B5EF4-FFF2-40B4-BE49-F238E27FC236}">
                <a16:creationId xmlns:a16="http://schemas.microsoft.com/office/drawing/2014/main" id="{B37F7D9D-62BA-993F-ACB2-71A03D0995D8}"/>
              </a:ext>
            </a:extLst>
          </p:cNvPr>
          <p:cNvSpPr>
            <a:spLocks noChangeArrowheads="1"/>
          </p:cNvSpPr>
          <p:nvPr/>
        </p:nvSpPr>
        <p:spPr bwMode="auto">
          <a:xfrm>
            <a:off x="333829" y="1336816"/>
            <a:ext cx="8026400" cy="5871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14350" lvl="0" indent="-514350">
              <a:buFont typeface="+mj-lt"/>
              <a:buAutoNum type="arabicParenR"/>
            </a:pPr>
            <a:r>
              <a:rPr lang="fr-FR" sz="2800" b="1" dirty="0">
                <a:solidFill>
                  <a:srgbClr val="FFFF00"/>
                </a:solidFill>
              </a:rPr>
              <a:t>Besoin </a:t>
            </a:r>
            <a:r>
              <a:rPr lang="fr-BF" sz="2800" b="1" dirty="0">
                <a:solidFill>
                  <a:srgbClr val="FFFF00"/>
                </a:solidFill>
              </a:rPr>
              <a:t>de Formation </a:t>
            </a:r>
            <a:r>
              <a:rPr lang="fr-FR" sz="2800" b="1" dirty="0">
                <a:solidFill>
                  <a:srgbClr val="FFFF00"/>
                </a:solidFill>
              </a:rPr>
              <a:t>qualifiée</a:t>
            </a:r>
            <a:r>
              <a:rPr lang="fr-BF" sz="2800" b="1" dirty="0">
                <a:solidFill>
                  <a:srgbClr val="FFFF00"/>
                </a:solidFill>
              </a:rPr>
              <a:t> </a:t>
            </a:r>
            <a:r>
              <a:rPr lang="fr-BF" sz="2800" dirty="0"/>
              <a:t>: formations compréhensibles, accessibles, pratiques pour développer ses compétences</a:t>
            </a:r>
            <a:endParaRPr lang="fr-FR" sz="2800" dirty="0"/>
          </a:p>
          <a:p>
            <a:pPr marL="514350" lvl="0" indent="-514350">
              <a:buFont typeface="+mj-lt"/>
              <a:buAutoNum type="arabicParenR"/>
            </a:pPr>
            <a:r>
              <a:rPr lang="fr-FR" sz="2800" b="1" dirty="0">
                <a:solidFill>
                  <a:srgbClr val="FFFF00"/>
                </a:solidFill>
              </a:rPr>
              <a:t>Besoin </a:t>
            </a:r>
            <a:r>
              <a:rPr lang="fr-BF" sz="2800" b="1" dirty="0">
                <a:solidFill>
                  <a:srgbClr val="FFFF00"/>
                </a:solidFill>
              </a:rPr>
              <a:t>de Stratégies Personnalisées :</a:t>
            </a:r>
            <a:r>
              <a:rPr lang="fr-BF" sz="2800" dirty="0"/>
              <a:t> Conseils, orientation et expériences</a:t>
            </a:r>
            <a:endParaRPr lang="fr-FR" sz="2800" dirty="0"/>
          </a:p>
          <a:p>
            <a:pPr marL="514350" lvl="0" indent="-514350">
              <a:buFont typeface="+mj-lt"/>
              <a:buAutoNum type="arabicParenR"/>
            </a:pPr>
            <a:r>
              <a:rPr lang="fr-FR" sz="2800" b="1" dirty="0">
                <a:solidFill>
                  <a:srgbClr val="FFFF00"/>
                </a:solidFill>
              </a:rPr>
              <a:t>Besoin </a:t>
            </a:r>
            <a:r>
              <a:rPr lang="fr-BF" sz="2800" b="1" dirty="0">
                <a:solidFill>
                  <a:srgbClr val="FFFF00"/>
                </a:solidFill>
              </a:rPr>
              <a:t>d’Outils et Ressources Pratiques :</a:t>
            </a:r>
            <a:r>
              <a:rPr lang="fr-BF" sz="2800" dirty="0"/>
              <a:t> outils faciles et de recommandations </a:t>
            </a:r>
            <a:endParaRPr lang="fr-FR" sz="2800" dirty="0"/>
          </a:p>
          <a:p>
            <a:pPr marL="514350" lvl="0" indent="-514350">
              <a:buFont typeface="+mj-lt"/>
              <a:buAutoNum type="arabicParenR"/>
            </a:pPr>
            <a:r>
              <a:rPr lang="fr-FR" sz="2800" b="1" dirty="0">
                <a:solidFill>
                  <a:srgbClr val="FFFF00"/>
                </a:solidFill>
              </a:rPr>
              <a:t>Besoin </a:t>
            </a:r>
            <a:r>
              <a:rPr lang="fr-BF" sz="2800" b="1" dirty="0">
                <a:solidFill>
                  <a:srgbClr val="FFFF00"/>
                </a:solidFill>
              </a:rPr>
              <a:t>de Support Continu et d</a:t>
            </a:r>
            <a:r>
              <a:rPr lang="fr-FR" sz="2800" b="1" dirty="0">
                <a:solidFill>
                  <a:srgbClr val="FFFF00"/>
                </a:solidFill>
              </a:rPr>
              <a:t>’assistance</a:t>
            </a:r>
            <a:r>
              <a:rPr lang="fr-BF" sz="2800" b="1" dirty="0">
                <a:solidFill>
                  <a:srgbClr val="FFFF00"/>
                </a:solidFill>
              </a:rPr>
              <a:t> </a:t>
            </a:r>
            <a:r>
              <a:rPr lang="fr-BF" sz="2800" dirty="0"/>
              <a:t>: Support, assistance, mentorat et aide continus pour créer du contenu de haute</a:t>
            </a:r>
            <a:r>
              <a:rPr lang="fr-FR" sz="2800" dirty="0"/>
              <a:t> qualité </a:t>
            </a:r>
          </a:p>
          <a:p>
            <a:pPr marL="514350" lvl="0" indent="-514350">
              <a:buFont typeface="+mj-lt"/>
              <a:buAutoNum type="arabicParenR"/>
            </a:pPr>
            <a:r>
              <a:rPr lang="fr-FR" sz="2800" b="1" dirty="0">
                <a:solidFill>
                  <a:srgbClr val="FFFF00"/>
                </a:solidFill>
              </a:rPr>
              <a:t>Besoin </a:t>
            </a:r>
            <a:r>
              <a:rPr lang="fr-BF" sz="2800" b="1" dirty="0">
                <a:solidFill>
                  <a:srgbClr val="FFFF00"/>
                </a:solidFill>
              </a:rPr>
              <a:t>de Mesurer et Analyse</a:t>
            </a:r>
            <a:r>
              <a:rPr lang="fr-FR" sz="2800" b="1" dirty="0">
                <a:solidFill>
                  <a:srgbClr val="FFFF00"/>
                </a:solidFill>
              </a:rPr>
              <a:t>r</a:t>
            </a:r>
            <a:r>
              <a:rPr lang="fr-BF" sz="2800" b="1" dirty="0">
                <a:solidFill>
                  <a:srgbClr val="FFFF00"/>
                </a:solidFill>
              </a:rPr>
              <a:t> </a:t>
            </a:r>
            <a:r>
              <a:rPr lang="fr-BF" sz="2800" dirty="0"/>
              <a:t>: outils d'analyse </a:t>
            </a:r>
          </a:p>
          <a:p>
            <a:r>
              <a:rPr lang="fr-BF" sz="2800" dirty="0"/>
              <a:t> </a:t>
            </a:r>
          </a:p>
          <a:p>
            <a:pPr marL="514350" marR="0" lvl="0" indent="-514350" defTabSz="914400" fontAlgn="base">
              <a:lnSpc>
                <a:spcPct val="120000"/>
              </a:lnSpc>
              <a:spcBef>
                <a:spcPts val="1000"/>
              </a:spcBef>
              <a:spcAft>
                <a:spcPct val="0"/>
              </a:spcAft>
              <a:buClrTx/>
              <a:buSzPct val="125000"/>
              <a:buFont typeface="+mj-lt"/>
              <a:buAutoNum type="arabicPeriod"/>
              <a:tabLst/>
            </a:pPr>
            <a:endParaRPr lang="fr-BF" altLang="fr-BF" sz="2800" dirty="0"/>
          </a:p>
        </p:txBody>
      </p:sp>
      <p:pic>
        <p:nvPicPr>
          <p:cNvPr id="3076" name="Picture 4">
            <a:extLst>
              <a:ext uri="{FF2B5EF4-FFF2-40B4-BE49-F238E27FC236}">
                <a16:creationId xmlns:a16="http://schemas.microsoft.com/office/drawing/2014/main" id="{988123AD-E53F-A50C-B278-97D65A5626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0229" y="2008127"/>
            <a:ext cx="3831771" cy="4031023"/>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862B0D87-B2E9-FCE8-801D-6D6CC6721FD3}"/>
              </a:ext>
            </a:extLst>
          </p:cNvPr>
          <p:cNvPicPr>
            <a:picLocks noChangeAspect="1"/>
          </p:cNvPicPr>
          <p:nvPr/>
        </p:nvPicPr>
        <p:blipFill>
          <a:blip r:embed="rId3"/>
          <a:stretch>
            <a:fillRect/>
          </a:stretch>
        </p:blipFill>
        <p:spPr>
          <a:xfrm>
            <a:off x="-114676" y="6490067"/>
            <a:ext cx="3048264" cy="493819"/>
          </a:xfrm>
          <a:prstGeom prst="rect">
            <a:avLst/>
          </a:prstGeom>
        </p:spPr>
      </p:pic>
    </p:spTree>
    <p:extLst>
      <p:ext uri="{BB962C8B-B14F-4D97-AF65-F5344CB8AC3E}">
        <p14:creationId xmlns:p14="http://schemas.microsoft.com/office/powerpoint/2010/main" val="41172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16374E17-0732-BDDE-1BEC-1054FC8B491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400" b="100000" l="9947" r="89876">
                        <a14:foregroundMark x1="68384" y1="81600" x2="68384" y2="81600"/>
                        <a14:foregroundMark x1="68917" y1="93333" x2="68917" y2="93333"/>
                        <a14:foregroundMark x1="68739" y1="98133" x2="68739" y2="98133"/>
                        <a14:foregroundMark x1="69805" y1="90133" x2="69805" y2="90133"/>
                        <a14:foregroundMark x1="67851" y1="95467" x2="67851" y2="95467"/>
                        <a14:foregroundMark x1="66963" y1="98933" x2="66963" y2="98933"/>
                        <a14:foregroundMark x1="69805" y1="95467" x2="69805" y2="95467"/>
                      </a14:backgroundRemoval>
                    </a14:imgEffect>
                  </a14:imgLayer>
                </a14:imgProps>
              </a:ext>
              <a:ext uri="{28A0092B-C50C-407E-A947-70E740481C1C}">
                <a14:useLocalDpi xmlns:a14="http://schemas.microsoft.com/office/drawing/2010/main" val="0"/>
              </a:ext>
            </a:extLst>
          </a:blip>
          <a:srcRect/>
          <a:stretch>
            <a:fillRect/>
          </a:stretch>
        </p:blipFill>
        <p:spPr bwMode="auto">
          <a:xfrm>
            <a:off x="-1679801" y="933212"/>
            <a:ext cx="6973870" cy="4645118"/>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7B85AC7-FACD-BA1A-89C4-6109036D7E8E}"/>
              </a:ext>
            </a:extLst>
          </p:cNvPr>
          <p:cNvSpPr>
            <a:spLocks noGrp="1"/>
          </p:cNvSpPr>
          <p:nvPr>
            <p:ph idx="1"/>
          </p:nvPr>
        </p:nvSpPr>
        <p:spPr>
          <a:xfrm>
            <a:off x="3227294" y="1567542"/>
            <a:ext cx="8770082" cy="4645119"/>
          </a:xfrm>
          <a:solidFill>
            <a:srgbClr val="475861"/>
          </a:solidFill>
        </p:spPr>
        <p:style>
          <a:lnRef idx="2">
            <a:schemeClr val="dk1"/>
          </a:lnRef>
          <a:fillRef idx="1">
            <a:schemeClr val="lt1"/>
          </a:fillRef>
          <a:effectRef idx="0">
            <a:schemeClr val="dk1"/>
          </a:effectRef>
          <a:fontRef idx="minor">
            <a:schemeClr val="dk1"/>
          </a:fontRef>
        </p:style>
        <p:txBody>
          <a:bodyPr>
            <a:normAutofit fontScale="62500" lnSpcReduction="20000"/>
          </a:bodyPr>
          <a:lstStyle/>
          <a:p>
            <a:pPr marL="342900" indent="-342900">
              <a:lnSpc>
                <a:spcPct val="107000"/>
              </a:lnSpc>
              <a:spcAft>
                <a:spcPts val="800"/>
              </a:spcAft>
              <a:buFont typeface="+mj-lt"/>
              <a:buAutoNum type="alphaUcPeriod"/>
            </a:pPr>
            <a:r>
              <a:rPr lang="fr-BF" sz="2900" b="1" kern="100" dirty="0">
                <a:solidFill>
                  <a:srgbClr val="D7D3D2"/>
                </a:solidFill>
                <a:effectLst/>
                <a:latin typeface="Calibri" panose="020F0502020204030204" pitchFamily="34" charset="0"/>
                <a:ea typeface="Calibri" panose="020F0502020204030204" pitchFamily="34" charset="0"/>
                <a:cs typeface="Times New Roman" panose="02020603050405020304" pitchFamily="18" charset="0"/>
              </a:rPr>
              <a:t>Des Formations:</a:t>
            </a:r>
            <a:r>
              <a:rPr lang="fr-FR" sz="2900" b="1" kern="100" dirty="0">
                <a:solidFill>
                  <a:srgbClr val="D7D3D2"/>
                </a:solidFill>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D7D3D2"/>
                </a:solidFill>
                <a:effectLst/>
                <a:latin typeface="Calibri" panose="020F0502020204030204" pitchFamily="34" charset="0"/>
                <a:ea typeface="Calibri" panose="020F0502020204030204" pitchFamily="34" charset="0"/>
                <a:cs typeface="Times New Roman" panose="02020603050405020304" pitchFamily="18" charset="0"/>
              </a:rPr>
              <a:t>webinaires, ateliers</a:t>
            </a:r>
            <a:r>
              <a:rPr lang="fr-FR" sz="2900" kern="100" dirty="0">
                <a:solidFill>
                  <a:srgbClr val="D7D3D2"/>
                </a:solidFill>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D7D3D2"/>
                </a:solidFill>
                <a:effectLst/>
                <a:latin typeface="Calibri" panose="020F0502020204030204" pitchFamily="34" charset="0"/>
                <a:ea typeface="Calibri" panose="020F0502020204030204" pitchFamily="34" charset="0"/>
                <a:cs typeface="Times New Roman" panose="02020603050405020304" pitchFamily="18" charset="0"/>
              </a:rPr>
              <a:t>cours modulaires, Formations, , plans, feuilles de route,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conseils et des astuces</a:t>
            </a:r>
            <a:endParaRPr lang="fr-FR" sz="2900" kern="1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lphaUcPeriod"/>
            </a:pPr>
            <a:r>
              <a:rPr lang="fr-FR" sz="2900" b="1"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A</a:t>
            </a:r>
            <a:r>
              <a:rPr lang="fr-BF" sz="2900" b="1" kern="1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ccompagnement</a:t>
            </a:r>
            <a:r>
              <a:rPr lang="fr-BF"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et soutien :</a:t>
            </a:r>
            <a:r>
              <a:rPr lang="fr-FR"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coaching</a:t>
            </a:r>
            <a:r>
              <a:rPr lang="fr-FR"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mentorat </a:t>
            </a:r>
            <a:r>
              <a:rPr lang="fr-FR"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recommandations  </a:t>
            </a:r>
            <a:endParaRPr lang="fr-FR" sz="2900" kern="1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lphaUcPeriod"/>
            </a:pPr>
            <a:r>
              <a:rPr lang="fr-BF"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contenu de qualité et informatif :</a:t>
            </a:r>
            <a:r>
              <a:rPr lang="fr-FR" sz="2900" b="1"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Créez des blogs, des infographies, des vidéos, modèles téléchargeables et d'autres contenus informatifs  </a:t>
            </a:r>
            <a:endParaRPr lang="fr-FR"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lphaUcPeriod"/>
            </a:pPr>
            <a:r>
              <a:rPr lang="fr-BF"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Support Continu et Communauté:</a:t>
            </a:r>
            <a:r>
              <a:rPr lang="fr-FR"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espace en ligne ou physique </a:t>
            </a:r>
            <a:r>
              <a:rPr lang="fr-FR"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événements</a:t>
            </a:r>
            <a:r>
              <a:rPr lang="fr-FR"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rencontres</a:t>
            </a:r>
            <a:r>
              <a:rPr lang="fr-FR"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réseautage et des séminaires </a:t>
            </a:r>
            <a:r>
              <a:rPr lang="fr-BF"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2900" kern="1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lphaUcPeriod"/>
            </a:pPr>
            <a:r>
              <a:rPr lang="fr-BF"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Programmes de Fidélité et Réductions :</a:t>
            </a:r>
            <a:r>
              <a:rPr lang="fr-FR"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réductions </a:t>
            </a:r>
            <a:r>
              <a:rPr lang="fr-FR"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programmes de parrainage</a:t>
            </a:r>
            <a:endParaRPr lang="fr-FR" sz="2900" kern="1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lphaUcPeriod"/>
            </a:pPr>
            <a:r>
              <a:rPr lang="fr-BF"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Contenu Actualisé et Pertinent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contenu de formation régulièrement mis à jour.</a:t>
            </a:r>
            <a:endParaRPr lang="fr-FR" sz="2900" kern="1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lphaUcPeriod"/>
            </a:pPr>
            <a:r>
              <a:rPr lang="fr-BF" sz="2900" b="1"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Nouvelles Études de Cas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Publiez du concret</a:t>
            </a:r>
            <a:r>
              <a:rPr lang="fr-FR"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fr-BF" sz="29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témoignages et des réussites </a:t>
            </a:r>
            <a:endParaRPr lang="fr-FR" sz="2900" kern="1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endParaRPr lang="fr-BF" sz="1400" dirty="0">
              <a:solidFill>
                <a:srgbClr val="D7D3D2"/>
              </a:solidFill>
            </a:endParaRPr>
          </a:p>
        </p:txBody>
      </p:sp>
      <p:sp>
        <p:nvSpPr>
          <p:cNvPr id="4" name="Titre 1">
            <a:extLst>
              <a:ext uri="{FF2B5EF4-FFF2-40B4-BE49-F238E27FC236}">
                <a16:creationId xmlns:a16="http://schemas.microsoft.com/office/drawing/2014/main" id="{E8710DBE-72D3-6ECA-D799-847133F10316}"/>
              </a:ext>
            </a:extLst>
          </p:cNvPr>
          <p:cNvSpPr>
            <a:spLocks noGrp="1"/>
          </p:cNvSpPr>
          <p:nvPr>
            <p:ph type="title"/>
          </p:nvPr>
        </p:nvSpPr>
        <p:spPr>
          <a:xfrm>
            <a:off x="2189408" y="-198900"/>
            <a:ext cx="9822482" cy="1478570"/>
          </a:xfrm>
        </p:spPr>
        <p:txBody>
          <a:bodyPr>
            <a:normAutofit/>
          </a:bodyPr>
          <a:lstStyle/>
          <a:p>
            <a:r>
              <a:rPr lang="fr-FR" sz="3200" b="1" dirty="0">
                <a:solidFill>
                  <a:srgbClr val="FFFF00"/>
                </a:solidFill>
              </a:rPr>
              <a:t>Qu’est-ce qui les ferait plaisir?</a:t>
            </a:r>
          </a:p>
        </p:txBody>
      </p:sp>
      <p:pic>
        <p:nvPicPr>
          <p:cNvPr id="2" name="Image 1">
            <a:extLst>
              <a:ext uri="{FF2B5EF4-FFF2-40B4-BE49-F238E27FC236}">
                <a16:creationId xmlns:a16="http://schemas.microsoft.com/office/drawing/2014/main" id="{64654EB5-6D8E-D0A1-FF3E-10D6106FC8C2}"/>
              </a:ext>
            </a:extLst>
          </p:cNvPr>
          <p:cNvPicPr>
            <a:picLocks noChangeAspect="1"/>
          </p:cNvPicPr>
          <p:nvPr/>
        </p:nvPicPr>
        <p:blipFill>
          <a:blip r:embed="rId4"/>
          <a:stretch>
            <a:fillRect/>
          </a:stretch>
        </p:blipFill>
        <p:spPr>
          <a:xfrm>
            <a:off x="-64259" y="6463532"/>
            <a:ext cx="3048264" cy="493819"/>
          </a:xfrm>
          <a:prstGeom prst="rect">
            <a:avLst/>
          </a:prstGeom>
        </p:spPr>
      </p:pic>
    </p:spTree>
    <p:extLst>
      <p:ext uri="{BB962C8B-B14F-4D97-AF65-F5344CB8AC3E}">
        <p14:creationId xmlns:p14="http://schemas.microsoft.com/office/powerpoint/2010/main" val="421738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a:extLst>
              <a:ext uri="{FF2B5EF4-FFF2-40B4-BE49-F238E27FC236}">
                <a16:creationId xmlns:a16="http://schemas.microsoft.com/office/drawing/2014/main" id="{9A8B28D8-0F32-24E8-353B-A12EB74C3A6F}"/>
              </a:ext>
            </a:extLst>
          </p:cNvPr>
          <p:cNvSpPr>
            <a:spLocks noGrp="1"/>
          </p:cNvSpPr>
          <p:nvPr>
            <p:ph idx="1"/>
          </p:nvPr>
        </p:nvSpPr>
        <p:spPr>
          <a:xfrm>
            <a:off x="180110" y="889856"/>
            <a:ext cx="8325261" cy="2816245"/>
          </a:xfrm>
          <a:solidFill>
            <a:srgbClr val="42525B"/>
          </a:solidFill>
        </p:spPr>
        <p:style>
          <a:lnRef idx="2">
            <a:schemeClr val="dk1">
              <a:shade val="15000"/>
            </a:schemeClr>
          </a:lnRef>
          <a:fillRef idx="1">
            <a:schemeClr val="dk1"/>
          </a:fillRef>
          <a:effectRef idx="0">
            <a:schemeClr val="dk1"/>
          </a:effectRef>
          <a:fontRef idx="minor">
            <a:schemeClr val="lt1"/>
          </a:fontRef>
        </p:style>
        <p:txBody>
          <a:bodyPr>
            <a:noAutofit/>
          </a:bodyPr>
          <a:lstStyle/>
          <a:p>
            <a:pPr marL="0" indent="0">
              <a:buNone/>
            </a:pPr>
            <a:r>
              <a:rPr lang="fr-BF" sz="2800" b="1" dirty="0"/>
              <a:t>En ligne :</a:t>
            </a:r>
            <a:endParaRPr lang="fr-BF" sz="2800" dirty="0"/>
          </a:p>
          <a:p>
            <a:pPr marL="0" lvl="0" indent="0">
              <a:buNone/>
            </a:pP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Réseaux sociaux : groupes, forums et communautés </a:t>
            </a:r>
          </a:p>
          <a:p>
            <a:pPr marL="0" lvl="0" indent="0">
              <a:buNone/>
            </a:pP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Sites web et blogs : </a:t>
            </a:r>
          </a:p>
          <a:p>
            <a:pPr marL="0" lvl="0" indent="0">
              <a:buNone/>
            </a:pP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Publicité en ligne : Google </a:t>
            </a:r>
            <a:r>
              <a:rPr lang="fr-BF" kern="1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Ads</a:t>
            </a: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Facebook </a:t>
            </a:r>
            <a:r>
              <a:rPr lang="fr-BF" kern="1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Ads</a:t>
            </a: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ou LinkedIn </a:t>
            </a:r>
            <a:r>
              <a:rPr lang="fr-BF" kern="1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Ads</a:t>
            </a: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a:t>
            </a:r>
          </a:p>
          <a:p>
            <a:pPr marL="0" lvl="0" indent="0">
              <a:buNone/>
            </a:pP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Outils de recherche d'audience et de mots-clés:</a:t>
            </a:r>
            <a:endParaRPr lang="fr-FR" kern="1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1C00E4EE-F4A3-C1C8-6695-F02CD0A3195F}"/>
              </a:ext>
            </a:extLst>
          </p:cNvPr>
          <p:cNvSpPr txBox="1">
            <a:spLocks/>
          </p:cNvSpPr>
          <p:nvPr/>
        </p:nvSpPr>
        <p:spPr>
          <a:xfrm>
            <a:off x="2653862" y="3844421"/>
            <a:ext cx="9350773" cy="354171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fr-BF" sz="2800" b="1" dirty="0"/>
              <a:t>Hors ligne :</a:t>
            </a:r>
            <a:endParaRPr lang="fr-BF" sz="2800" dirty="0"/>
          </a:p>
          <a:p>
            <a:pPr marL="0" indent="0">
              <a:buNone/>
            </a:pP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Événements et conférences : </a:t>
            </a:r>
          </a:p>
          <a:p>
            <a:pPr marL="0" indent="0">
              <a:buNone/>
            </a:pP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Réseautage : A l’école, Au marché, </a:t>
            </a:r>
            <a:r>
              <a:rPr lang="fr-FR"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Qui connaissez-vous…, Qui vend …</a:t>
            </a: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fr-FR"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Qui est votre…</a:t>
            </a: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fr-FR"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camarade, voisin, ami</a:t>
            </a: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fr-BF" kern="100" dirty="0">
                <a:solidFill>
                  <a:srgbClr val="FFFFFF"/>
                </a:solidFill>
                <a:latin typeface="Calibri" panose="020F0502020204030204" pitchFamily="34" charset="0"/>
                <a:ea typeface="Calibri" panose="020F0502020204030204" pitchFamily="34" charset="0"/>
                <a:cs typeface="Times New Roman" panose="02020603050405020304" pitchFamily="18" charset="0"/>
              </a:rPr>
              <a:t>Partenariats stratégiques : Collaborez, offres groupées, organiser </a:t>
            </a:r>
          </a:p>
        </p:txBody>
      </p:sp>
      <p:cxnSp>
        <p:nvCxnSpPr>
          <p:cNvPr id="5" name="Connecteur droit 4">
            <a:extLst>
              <a:ext uri="{FF2B5EF4-FFF2-40B4-BE49-F238E27FC236}">
                <a16:creationId xmlns:a16="http://schemas.microsoft.com/office/drawing/2014/main" id="{CDAB76D0-450A-93B1-87A4-986DB5681E49}"/>
              </a:ext>
            </a:extLst>
          </p:cNvPr>
          <p:cNvCxnSpPr/>
          <p:nvPr/>
        </p:nvCxnSpPr>
        <p:spPr>
          <a:xfrm>
            <a:off x="3715657" y="3907972"/>
            <a:ext cx="8476343"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9EC12BBA-1422-5AA2-7058-A7762C21B036}"/>
              </a:ext>
            </a:extLst>
          </p:cNvPr>
          <p:cNvSpPr>
            <a:spLocks noGrp="1"/>
          </p:cNvSpPr>
          <p:nvPr>
            <p:ph type="title"/>
          </p:nvPr>
        </p:nvSpPr>
        <p:spPr>
          <a:xfrm>
            <a:off x="1304036" y="-169873"/>
            <a:ext cx="9822482" cy="1478570"/>
          </a:xfrm>
        </p:spPr>
        <p:txBody>
          <a:bodyPr>
            <a:normAutofit/>
          </a:bodyPr>
          <a:lstStyle/>
          <a:p>
            <a:pPr algn="ctr"/>
            <a:r>
              <a:rPr lang="fr-FR" sz="3200" b="1" dirty="0">
                <a:solidFill>
                  <a:srgbClr val="FFFF00"/>
                </a:solidFill>
              </a:rPr>
              <a:t>D’où pourrais-je les trouver?</a:t>
            </a:r>
            <a:br>
              <a:rPr lang="fr-FR" sz="3200" dirty="0"/>
            </a:br>
            <a:endParaRPr lang="fr-FR" sz="3200" b="1" dirty="0">
              <a:solidFill>
                <a:srgbClr val="FFFF00"/>
              </a:solidFill>
            </a:endParaRPr>
          </a:p>
        </p:txBody>
      </p:sp>
      <p:pic>
        <p:nvPicPr>
          <p:cNvPr id="8194" name="Picture 2">
            <a:extLst>
              <a:ext uri="{FF2B5EF4-FFF2-40B4-BE49-F238E27FC236}">
                <a16:creationId xmlns:a16="http://schemas.microsoft.com/office/drawing/2014/main" id="{FDCF617D-CA00-B655-1B72-A8ED9E19BE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6913" y="777371"/>
            <a:ext cx="3810000" cy="306705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363F3749-0611-2DEE-EE68-21AB48F25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12" y="4040969"/>
            <a:ext cx="2219325" cy="20574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F0C36CE4-6498-51E4-36DB-CAA31C9AB1A7}"/>
              </a:ext>
            </a:extLst>
          </p:cNvPr>
          <p:cNvPicPr>
            <a:picLocks noChangeAspect="1"/>
          </p:cNvPicPr>
          <p:nvPr/>
        </p:nvPicPr>
        <p:blipFill>
          <a:blip r:embed="rId4"/>
          <a:stretch>
            <a:fillRect/>
          </a:stretch>
        </p:blipFill>
        <p:spPr>
          <a:xfrm>
            <a:off x="-220096" y="6433237"/>
            <a:ext cx="3048264" cy="493819"/>
          </a:xfrm>
          <a:prstGeom prst="rect">
            <a:avLst/>
          </a:prstGeom>
        </p:spPr>
      </p:pic>
    </p:spTree>
    <p:extLst>
      <p:ext uri="{BB962C8B-B14F-4D97-AF65-F5344CB8AC3E}">
        <p14:creationId xmlns:p14="http://schemas.microsoft.com/office/powerpoint/2010/main" val="296679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p:cTn id="7" dur="500" fill="hold"/>
                                        <p:tgtEl>
                                          <p:spTgt spid="6">
                                            <p:bg/>
                                          </p:spTgt>
                                        </p:tgtEl>
                                        <p:attrNameLst>
                                          <p:attrName>ppt_w</p:attrName>
                                        </p:attrNameLst>
                                      </p:cBhvr>
                                      <p:tavLst>
                                        <p:tav tm="0">
                                          <p:val>
                                            <p:fltVal val="0"/>
                                          </p:val>
                                        </p:tav>
                                        <p:tav tm="100000">
                                          <p:val>
                                            <p:strVal val="#ppt_w"/>
                                          </p:val>
                                        </p:tav>
                                      </p:tavLst>
                                    </p:anim>
                                    <p:anim calcmode="lin" valueType="num">
                                      <p:cBhvr>
                                        <p:cTn id="8" dur="500" fill="hold"/>
                                        <p:tgtEl>
                                          <p:spTgt spid="6">
                                            <p:bg/>
                                          </p:spTgt>
                                        </p:tgtEl>
                                        <p:attrNameLst>
                                          <p:attrName>ppt_h</p:attrName>
                                        </p:attrNameLst>
                                      </p:cBhvr>
                                      <p:tavLst>
                                        <p:tav tm="0">
                                          <p:val>
                                            <p:fltVal val="0"/>
                                          </p:val>
                                        </p:tav>
                                        <p:tav tm="100000">
                                          <p:val>
                                            <p:strVal val="#ppt_h"/>
                                          </p:val>
                                        </p:tav>
                                      </p:tavLst>
                                    </p:anim>
                                    <p:animEffect transition="in" filter="fade">
                                      <p:cBhvr>
                                        <p:cTn id="9" dur="500"/>
                                        <p:tgtEl>
                                          <p:spTgt spid="6">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p:cTn id="1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 calcmode="lin" valueType="num">
                                      <p:cBhvr>
                                        <p:cTn id="21"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 calcmode="lin" valueType="num">
                                      <p:cBhvr>
                                        <p:cTn id="28"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 calcmode="lin" valueType="num">
                                      <p:cBhvr>
                                        <p:cTn id="35"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6">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 calcmode="lin" valueType="num">
                                      <p:cBhvr>
                                        <p:cTn id="42"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6">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ppt_w</p:attrName>
                                        </p:attrNameLst>
                                      </p:cBhvr>
                                      <p:tavLst>
                                        <p:tav tm="0">
                                          <p:val>
                                            <p:fltVal val="0"/>
                                          </p:val>
                                        </p:tav>
                                        <p:tav tm="100000">
                                          <p:val>
                                            <p:strVal val="#ppt_w"/>
                                          </p:val>
                                        </p:tav>
                                      </p:tavLst>
                                    </p:anim>
                                    <p:anim calcmode="lin" valueType="num">
                                      <p:cBhvr>
                                        <p:cTn id="57" dur="500" fill="hold"/>
                                        <p:tgtEl>
                                          <p:spTgt spid="3"/>
                                        </p:tgtEl>
                                        <p:attrNameLst>
                                          <p:attrName>ppt_h</p:attrName>
                                        </p:attrNameLst>
                                      </p:cBhvr>
                                      <p:tavLst>
                                        <p:tav tm="0">
                                          <p:val>
                                            <p:fltVal val="0"/>
                                          </p:val>
                                        </p:tav>
                                        <p:tav tm="100000">
                                          <p:val>
                                            <p:strVal val="#ppt_h"/>
                                          </p:val>
                                        </p:tav>
                                      </p:tavLst>
                                    </p:anim>
                                    <p:animEffect transition="in" filter="fade">
                                      <p:cBhvr>
                                        <p:cTn id="58" dur="500"/>
                                        <p:tgtEl>
                                          <p:spTgt spid="3"/>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0" end="0"/>
                                            </p:txEl>
                                          </p:spTgt>
                                        </p:tgtEl>
                                        <p:attrNameLst>
                                          <p:attrName>style.visibility</p:attrName>
                                        </p:attrNameLst>
                                      </p:cBhvr>
                                      <p:to>
                                        <p:strVal val="visible"/>
                                      </p:to>
                                    </p:set>
                                    <p:animEffect transition="in" filter="fade">
                                      <p:cBhvr>
                                        <p:cTn id="63" dur="1000"/>
                                        <p:tgtEl>
                                          <p:spTgt spid="3">
                                            <p:txEl>
                                              <p:pRg st="0" end="0"/>
                                            </p:txEl>
                                          </p:spTgt>
                                        </p:tgtEl>
                                      </p:cBhvr>
                                    </p:animEffect>
                                    <p:anim calcmode="lin" valueType="num">
                                      <p:cBhvr>
                                        <p:cTn id="6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66" presetID="53" presetClass="entr" presetSubtype="16" fill="hold" nodeType="withEffect">
                                  <p:stCondLst>
                                    <p:cond delay="0"/>
                                  </p:stCondLst>
                                  <p:childTnLst>
                                    <p:set>
                                      <p:cBhvr>
                                        <p:cTn id="67" dur="1" fill="hold">
                                          <p:stCondLst>
                                            <p:cond delay="0"/>
                                          </p:stCondLst>
                                        </p:cTn>
                                        <p:tgtEl>
                                          <p:spTgt spid="8194"/>
                                        </p:tgtEl>
                                        <p:attrNameLst>
                                          <p:attrName>style.visibility</p:attrName>
                                        </p:attrNameLst>
                                      </p:cBhvr>
                                      <p:to>
                                        <p:strVal val="visible"/>
                                      </p:to>
                                    </p:set>
                                    <p:anim calcmode="lin" valueType="num">
                                      <p:cBhvr>
                                        <p:cTn id="68" dur="500" fill="hold"/>
                                        <p:tgtEl>
                                          <p:spTgt spid="8194"/>
                                        </p:tgtEl>
                                        <p:attrNameLst>
                                          <p:attrName>ppt_w</p:attrName>
                                        </p:attrNameLst>
                                      </p:cBhvr>
                                      <p:tavLst>
                                        <p:tav tm="0">
                                          <p:val>
                                            <p:fltVal val="0"/>
                                          </p:val>
                                        </p:tav>
                                        <p:tav tm="100000">
                                          <p:val>
                                            <p:strVal val="#ppt_w"/>
                                          </p:val>
                                        </p:tav>
                                      </p:tavLst>
                                    </p:anim>
                                    <p:anim calcmode="lin" valueType="num">
                                      <p:cBhvr>
                                        <p:cTn id="69" dur="500" fill="hold"/>
                                        <p:tgtEl>
                                          <p:spTgt spid="8194"/>
                                        </p:tgtEl>
                                        <p:attrNameLst>
                                          <p:attrName>ppt_h</p:attrName>
                                        </p:attrNameLst>
                                      </p:cBhvr>
                                      <p:tavLst>
                                        <p:tav tm="0">
                                          <p:val>
                                            <p:fltVal val="0"/>
                                          </p:val>
                                        </p:tav>
                                        <p:tav tm="100000">
                                          <p:val>
                                            <p:strVal val="#ppt_h"/>
                                          </p:val>
                                        </p:tav>
                                      </p:tavLst>
                                    </p:anim>
                                    <p:animEffect transition="in" filter="fade">
                                      <p:cBhvr>
                                        <p:cTn id="70" dur="500"/>
                                        <p:tgtEl>
                                          <p:spTgt spid="8194"/>
                                        </p:tgtEl>
                                      </p:cBhvr>
                                    </p:animEffect>
                                  </p:childTnLst>
                                </p:cTn>
                              </p:par>
                              <p:par>
                                <p:cTn id="71" presetID="53" presetClass="entr" presetSubtype="16" fill="hold" nodeType="withEffect">
                                  <p:stCondLst>
                                    <p:cond delay="0"/>
                                  </p:stCondLst>
                                  <p:childTnLst>
                                    <p:set>
                                      <p:cBhvr>
                                        <p:cTn id="72" dur="1" fill="hold">
                                          <p:stCondLst>
                                            <p:cond delay="0"/>
                                          </p:stCondLst>
                                        </p:cTn>
                                        <p:tgtEl>
                                          <p:spTgt spid="8196"/>
                                        </p:tgtEl>
                                        <p:attrNameLst>
                                          <p:attrName>style.visibility</p:attrName>
                                        </p:attrNameLst>
                                      </p:cBhvr>
                                      <p:to>
                                        <p:strVal val="visible"/>
                                      </p:to>
                                    </p:set>
                                    <p:anim calcmode="lin" valueType="num">
                                      <p:cBhvr>
                                        <p:cTn id="73" dur="500" fill="hold"/>
                                        <p:tgtEl>
                                          <p:spTgt spid="8196"/>
                                        </p:tgtEl>
                                        <p:attrNameLst>
                                          <p:attrName>ppt_w</p:attrName>
                                        </p:attrNameLst>
                                      </p:cBhvr>
                                      <p:tavLst>
                                        <p:tav tm="0">
                                          <p:val>
                                            <p:fltVal val="0"/>
                                          </p:val>
                                        </p:tav>
                                        <p:tav tm="100000">
                                          <p:val>
                                            <p:strVal val="#ppt_w"/>
                                          </p:val>
                                        </p:tav>
                                      </p:tavLst>
                                    </p:anim>
                                    <p:anim calcmode="lin" valueType="num">
                                      <p:cBhvr>
                                        <p:cTn id="74" dur="500" fill="hold"/>
                                        <p:tgtEl>
                                          <p:spTgt spid="8196"/>
                                        </p:tgtEl>
                                        <p:attrNameLst>
                                          <p:attrName>ppt_h</p:attrName>
                                        </p:attrNameLst>
                                      </p:cBhvr>
                                      <p:tavLst>
                                        <p:tav tm="0">
                                          <p:val>
                                            <p:fltVal val="0"/>
                                          </p:val>
                                        </p:tav>
                                        <p:tav tm="100000">
                                          <p:val>
                                            <p:strVal val="#ppt_h"/>
                                          </p:val>
                                        </p:tav>
                                      </p:tavLst>
                                    </p:anim>
                                    <p:animEffect transition="in" filter="fade">
                                      <p:cBhvr>
                                        <p:cTn id="75" dur="500"/>
                                        <p:tgtEl>
                                          <p:spTgt spid="8196"/>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6" presetClass="entr" presetSubtype="16" fill="hold" nodeType="clickEffect">
                                  <p:stCondLst>
                                    <p:cond delay="0"/>
                                  </p:stCondLst>
                                  <p:childTnLst>
                                    <p:set>
                                      <p:cBhvr>
                                        <p:cTn id="83" dur="1" fill="hold">
                                          <p:stCondLst>
                                            <p:cond delay="0"/>
                                          </p:stCondLst>
                                        </p:cTn>
                                        <p:tgtEl>
                                          <p:spTgt spid="3">
                                            <p:txEl>
                                              <p:pRg st="2" end="2"/>
                                            </p:txEl>
                                          </p:spTgt>
                                        </p:tgtEl>
                                        <p:attrNameLst>
                                          <p:attrName>style.visibility</p:attrName>
                                        </p:attrNameLst>
                                      </p:cBhvr>
                                      <p:to>
                                        <p:strVal val="visible"/>
                                      </p:to>
                                    </p:set>
                                    <p:animEffect transition="in" filter="circle(in)">
                                      <p:cBhvr>
                                        <p:cTn id="84" dur="2000"/>
                                        <p:tgtEl>
                                          <p:spTgt spid="3">
                                            <p:txEl>
                                              <p:pRg st="2" end="2"/>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3">
                                            <p:txEl>
                                              <p:pRg st="3" end="3"/>
                                            </p:txEl>
                                          </p:spTgt>
                                        </p:tgtEl>
                                        <p:attrNameLst>
                                          <p:attrName>style.visibility</p:attrName>
                                        </p:attrNameLst>
                                      </p:cBhvr>
                                      <p:to>
                                        <p:strVal val="visible"/>
                                      </p:to>
                                    </p:set>
                                    <p:animEffect transition="in" filter="fade">
                                      <p:cBhvr>
                                        <p:cTn id="8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D51E54-98B8-1C13-C15F-F2110437CED0}"/>
              </a:ext>
            </a:extLst>
          </p:cNvPr>
          <p:cNvSpPr>
            <a:spLocks noGrp="1"/>
          </p:cNvSpPr>
          <p:nvPr>
            <p:ph type="title"/>
          </p:nvPr>
        </p:nvSpPr>
        <p:spPr>
          <a:xfrm>
            <a:off x="-234479" y="-101600"/>
            <a:ext cx="10757336" cy="1478570"/>
          </a:xfrm>
        </p:spPr>
        <p:txBody>
          <a:bodyPr>
            <a:normAutofit/>
          </a:bodyPr>
          <a:lstStyle/>
          <a:p>
            <a:pPr algn="ctr"/>
            <a:r>
              <a:rPr lang="fr-FR" sz="3200" b="1" dirty="0">
                <a:solidFill>
                  <a:srgbClr val="FFFF00"/>
                </a:solidFill>
              </a:rPr>
              <a:t>Conclusion : </a:t>
            </a:r>
            <a:r>
              <a:rPr lang="fr-FR" sz="3200" dirty="0"/>
              <a:t>Nous cherchons des gens </a:t>
            </a:r>
            <a:endParaRPr lang="fr-FR" sz="3200" b="1" dirty="0">
              <a:solidFill>
                <a:srgbClr val="FFFF00"/>
              </a:solidFill>
            </a:endParaRPr>
          </a:p>
        </p:txBody>
      </p:sp>
      <p:sp>
        <p:nvSpPr>
          <p:cNvPr id="6" name="Espace réservé du contenu 2">
            <a:extLst>
              <a:ext uri="{FF2B5EF4-FFF2-40B4-BE49-F238E27FC236}">
                <a16:creationId xmlns:a16="http://schemas.microsoft.com/office/drawing/2014/main" id="{9A8B28D8-0F32-24E8-353B-A12EB74C3A6F}"/>
              </a:ext>
            </a:extLst>
          </p:cNvPr>
          <p:cNvSpPr>
            <a:spLocks noGrp="1"/>
          </p:cNvSpPr>
          <p:nvPr>
            <p:ph idx="1"/>
          </p:nvPr>
        </p:nvSpPr>
        <p:spPr>
          <a:xfrm>
            <a:off x="449942" y="1229083"/>
            <a:ext cx="11292113" cy="1930874"/>
          </a:xfrm>
        </p:spPr>
        <p:txBody>
          <a:bodyPr>
            <a:normAutofit fontScale="92500"/>
          </a:bodyPr>
          <a:lstStyle/>
          <a:p>
            <a:pPr marL="514350" indent="-514350" algn="just">
              <a:buFont typeface="+mj-lt"/>
              <a:buAutoNum type="arabicPeriod"/>
            </a:pPr>
            <a:r>
              <a:rPr lang="fr-FR" sz="2800" dirty="0"/>
              <a:t>qui mènent des activités comme les commerçants, les entreprises, les restaurants … et qui seraient probablement intéressés par un accompagnement sous forme de formation pour les aider à développer et faire grandir leur entreprise</a:t>
            </a:r>
            <a:endParaRPr lang="fr-BF" sz="2800" dirty="0"/>
          </a:p>
        </p:txBody>
      </p:sp>
      <p:sp>
        <p:nvSpPr>
          <p:cNvPr id="3" name="Espace réservé du contenu 2">
            <a:extLst>
              <a:ext uri="{FF2B5EF4-FFF2-40B4-BE49-F238E27FC236}">
                <a16:creationId xmlns:a16="http://schemas.microsoft.com/office/drawing/2014/main" id="{201DD88F-08DC-6021-C835-8B2C5A182A28}"/>
              </a:ext>
            </a:extLst>
          </p:cNvPr>
          <p:cNvSpPr txBox="1">
            <a:spLocks/>
          </p:cNvSpPr>
          <p:nvPr/>
        </p:nvSpPr>
        <p:spPr>
          <a:xfrm>
            <a:off x="449942" y="2621869"/>
            <a:ext cx="11292113" cy="193087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fr-FR" sz="2800" dirty="0">
                <a:solidFill>
                  <a:srgbClr val="FFFF00"/>
                </a:solidFill>
              </a:rPr>
              <a:t>2. Qui cherchent un moyen de générer un revenu supplémentaire passif sans interférer avec son activité actuelle comme les travailleurs, les étudiants, les freelances…</a:t>
            </a:r>
            <a:endParaRPr lang="fr-BF" sz="2800" dirty="0">
              <a:solidFill>
                <a:srgbClr val="FFFF00"/>
              </a:solidFill>
            </a:endParaRPr>
          </a:p>
        </p:txBody>
      </p:sp>
      <p:sp>
        <p:nvSpPr>
          <p:cNvPr id="4" name="Espace réservé du contenu 2">
            <a:extLst>
              <a:ext uri="{FF2B5EF4-FFF2-40B4-BE49-F238E27FC236}">
                <a16:creationId xmlns:a16="http://schemas.microsoft.com/office/drawing/2014/main" id="{B5CF1ED0-06CB-1724-9A1F-6777B8BFB954}"/>
              </a:ext>
            </a:extLst>
          </p:cNvPr>
          <p:cNvSpPr txBox="1">
            <a:spLocks/>
          </p:cNvSpPr>
          <p:nvPr/>
        </p:nvSpPr>
        <p:spPr>
          <a:xfrm>
            <a:off x="449942" y="4165485"/>
            <a:ext cx="11292113" cy="123575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fr-FR" sz="2800" dirty="0"/>
              <a:t>3. qui cherchent à lancer une activité rentable en ligne ou qui cherchent du travail ou qui aiment investir </a:t>
            </a:r>
            <a:endParaRPr lang="fr-BF" sz="2800" dirty="0"/>
          </a:p>
        </p:txBody>
      </p:sp>
      <p:sp>
        <p:nvSpPr>
          <p:cNvPr id="5" name="Espace réservé du contenu 2">
            <a:extLst>
              <a:ext uri="{FF2B5EF4-FFF2-40B4-BE49-F238E27FC236}">
                <a16:creationId xmlns:a16="http://schemas.microsoft.com/office/drawing/2014/main" id="{705B00B4-110D-68FA-35A2-578561681837}"/>
              </a:ext>
            </a:extLst>
          </p:cNvPr>
          <p:cNvSpPr txBox="1">
            <a:spLocks/>
          </p:cNvSpPr>
          <p:nvPr/>
        </p:nvSpPr>
        <p:spPr>
          <a:xfrm>
            <a:off x="355812" y="5179764"/>
            <a:ext cx="11292113" cy="123575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fr-FR" sz="2800" dirty="0">
                <a:solidFill>
                  <a:srgbClr val="FFFF00"/>
                </a:solidFill>
              </a:rPr>
              <a:t>4. qui cherchent à se faire connaitre et devenir populaire ou célèbre comme les politiciens, les animateurs-musicien et blogueurs, comédiens….</a:t>
            </a:r>
            <a:endParaRPr lang="fr-BF" sz="2800" dirty="0">
              <a:solidFill>
                <a:srgbClr val="FFFF00"/>
              </a:solidFill>
            </a:endParaRPr>
          </a:p>
        </p:txBody>
      </p:sp>
      <p:pic>
        <p:nvPicPr>
          <p:cNvPr id="7" name="Image 6">
            <a:extLst>
              <a:ext uri="{FF2B5EF4-FFF2-40B4-BE49-F238E27FC236}">
                <a16:creationId xmlns:a16="http://schemas.microsoft.com/office/drawing/2014/main" id="{EABDE4ED-2ED4-7CFB-A0DF-65278EEC6151}"/>
              </a:ext>
            </a:extLst>
          </p:cNvPr>
          <p:cNvPicPr>
            <a:picLocks noChangeAspect="1"/>
          </p:cNvPicPr>
          <p:nvPr/>
        </p:nvPicPr>
        <p:blipFill>
          <a:blip r:embed="rId2"/>
          <a:stretch>
            <a:fillRect/>
          </a:stretch>
        </p:blipFill>
        <p:spPr>
          <a:xfrm>
            <a:off x="-121156" y="6468932"/>
            <a:ext cx="3048264" cy="493819"/>
          </a:xfrm>
          <a:prstGeom prst="rect">
            <a:avLst/>
          </a:prstGeom>
        </p:spPr>
      </p:pic>
    </p:spTree>
    <p:extLst>
      <p:ext uri="{BB962C8B-B14F-4D97-AF65-F5344CB8AC3E}">
        <p14:creationId xmlns:p14="http://schemas.microsoft.com/office/powerpoint/2010/main" val="57302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1000"/>
                                        <p:tgtEl>
                                          <p:spTgt spid="5">
                                            <p:txEl>
                                              <p:pRg st="0" end="0"/>
                                            </p:txEl>
                                          </p:spTgt>
                                        </p:tgtEl>
                                      </p:cBhvr>
                                    </p:animEffect>
                                    <p:anim calcmode="lin" valueType="num">
                                      <p:cBhvr>
                                        <p:cTn id="2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 grpId="0" build="p"/>
      <p:bldP spid="4" grpId="0" build="p"/>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690A0B0-8F4B-7CC7-1757-4DBDFA6AD2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552339"/>
          </a:xfrm>
          <a:prstGeom prst="rect">
            <a:avLst/>
          </a:prstGeom>
        </p:spPr>
      </p:pic>
      <p:sp>
        <p:nvSpPr>
          <p:cNvPr id="2" name="Titre 1">
            <a:extLst>
              <a:ext uri="{FF2B5EF4-FFF2-40B4-BE49-F238E27FC236}">
                <a16:creationId xmlns:a16="http://schemas.microsoft.com/office/drawing/2014/main" id="{287AE1C1-E15A-23C6-015A-7780F5588E55}"/>
              </a:ext>
            </a:extLst>
          </p:cNvPr>
          <p:cNvSpPr>
            <a:spLocks noGrp="1"/>
          </p:cNvSpPr>
          <p:nvPr>
            <p:ph type="title"/>
          </p:nvPr>
        </p:nvSpPr>
        <p:spPr>
          <a:xfrm>
            <a:off x="5756856" y="204092"/>
            <a:ext cx="6241960" cy="1478570"/>
          </a:xfrm>
        </p:spPr>
        <p:style>
          <a:lnRef idx="1">
            <a:schemeClr val="dk1"/>
          </a:lnRef>
          <a:fillRef idx="3">
            <a:schemeClr val="dk1"/>
          </a:fillRef>
          <a:effectRef idx="2">
            <a:schemeClr val="dk1"/>
          </a:effectRef>
          <a:fontRef idx="minor">
            <a:schemeClr val="lt1"/>
          </a:fontRef>
        </p:style>
        <p:txBody>
          <a:bodyPr>
            <a:normAutofit/>
          </a:bodyPr>
          <a:lstStyle/>
          <a:p>
            <a:r>
              <a:rPr lang="fr-FR" sz="2800" b="1" dirty="0">
                <a:solidFill>
                  <a:srgbClr val="FFFF00"/>
                </a:solidFill>
              </a:rPr>
              <a:t>UTILISEZ LA MACHINE A AFFILIER ET CONSTRUISEZ VOTRE COMMUNAUTÉ</a:t>
            </a:r>
            <a:br>
              <a:rPr lang="fr-BF" sz="3600" b="1" dirty="0">
                <a:solidFill>
                  <a:srgbClr val="FFFF00"/>
                </a:solidFill>
              </a:rPr>
            </a:br>
            <a:endParaRPr lang="fr-BF" dirty="0"/>
          </a:p>
        </p:txBody>
      </p:sp>
      <p:sp>
        <p:nvSpPr>
          <p:cNvPr id="3" name="Espace réservé du contenu 2">
            <a:extLst>
              <a:ext uri="{FF2B5EF4-FFF2-40B4-BE49-F238E27FC236}">
                <a16:creationId xmlns:a16="http://schemas.microsoft.com/office/drawing/2014/main" id="{D72A05AC-739E-D121-9B03-C8B43C4B0062}"/>
              </a:ext>
            </a:extLst>
          </p:cNvPr>
          <p:cNvSpPr>
            <a:spLocks noGrp="1"/>
          </p:cNvSpPr>
          <p:nvPr>
            <p:ph idx="1"/>
          </p:nvPr>
        </p:nvSpPr>
        <p:spPr>
          <a:xfrm>
            <a:off x="3949007" y="3734873"/>
            <a:ext cx="7886678" cy="2817466"/>
          </a:xfrm>
        </p:spPr>
        <p:style>
          <a:lnRef idx="0">
            <a:scrgbClr r="0" g="0" b="0"/>
          </a:lnRef>
          <a:fillRef idx="1003">
            <a:schemeClr val="dk2"/>
          </a:fillRef>
          <a:effectRef idx="0">
            <a:scrgbClr r="0" g="0" b="0"/>
          </a:effectRef>
          <a:fontRef idx="major"/>
        </p:style>
        <p:txBody>
          <a:bodyPr/>
          <a:lstStyle/>
          <a:p>
            <a:pPr>
              <a:lnSpc>
                <a:spcPct val="107000"/>
              </a:lnSpc>
              <a:spcAft>
                <a:spcPts val="800"/>
              </a:spcAft>
            </a:pPr>
            <a:r>
              <a:rPr lang="fr-BF" sz="1800" b="1" kern="100" dirty="0">
                <a:effectLst/>
                <a:latin typeface="Calibri" panose="020F0502020204030204" pitchFamily="34" charset="0"/>
                <a:ea typeface="Calibri" panose="020F0502020204030204" pitchFamily="34" charset="0"/>
                <a:cs typeface="Times New Roman" panose="02020603050405020304" pitchFamily="18" charset="0"/>
              </a:rPr>
              <a:t>L'affilié est un conseiller et non un vendeur</a:t>
            </a:r>
            <a:endParaRPr lang="fr-BF"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fr-BF" sz="1800" kern="100" dirty="0">
                <a:effectLst/>
                <a:latin typeface="Calibri" panose="020F0502020204030204" pitchFamily="34" charset="0"/>
                <a:ea typeface="Calibri" panose="020F0502020204030204" pitchFamily="34" charset="0"/>
                <a:cs typeface="Times New Roman" panose="02020603050405020304" pitchFamily="18" charset="0"/>
              </a:rPr>
              <a:t>Il ne vous servira à rien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d’envoyer</a:t>
            </a:r>
            <a:r>
              <a:rPr lang="fr-BF" sz="1800" kern="100" dirty="0">
                <a:effectLst/>
                <a:latin typeface="Calibri" panose="020F0502020204030204" pitchFamily="34" charset="0"/>
                <a:ea typeface="Calibri" panose="020F0502020204030204" pitchFamily="34" charset="0"/>
                <a:cs typeface="Times New Roman" panose="02020603050405020304" pitchFamily="18" charset="0"/>
              </a:rPr>
              <a:t> des liens d’affiliation</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et de parler </a:t>
            </a:r>
            <a:r>
              <a:rPr lang="fr-BF" sz="1800" kern="100" dirty="0">
                <a:effectLst/>
                <a:latin typeface="Calibri" panose="020F0502020204030204" pitchFamily="34" charset="0"/>
                <a:ea typeface="Calibri" panose="020F0502020204030204" pitchFamily="34" charset="0"/>
                <a:cs typeface="Times New Roman" panose="02020603050405020304" pitchFamily="18" charset="0"/>
              </a:rPr>
              <a:t> à tout v</a:t>
            </a:r>
            <a:r>
              <a:rPr lang="fr-FR" sz="1800" kern="100" dirty="0" err="1">
                <a:effectLst/>
                <a:latin typeface="Calibri" panose="020F0502020204030204" pitchFamily="34" charset="0"/>
                <a:ea typeface="Calibri" panose="020F0502020204030204" pitchFamily="34" charset="0"/>
                <a:cs typeface="Times New Roman" panose="02020603050405020304" pitchFamily="18" charset="0"/>
              </a:rPr>
              <a:t>ent</a:t>
            </a:r>
            <a:r>
              <a:rPr lang="fr-BF"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à n’importe qui</a:t>
            </a:r>
            <a:r>
              <a:rPr lang="fr-BF" sz="1800" kern="100" dirty="0">
                <a:effectLst/>
                <a:latin typeface="Calibri" panose="020F0502020204030204" pitchFamily="34" charset="0"/>
                <a:ea typeface="Calibri" panose="020F0502020204030204" pitchFamily="34" charset="0"/>
                <a:cs typeface="Times New Roman" panose="02020603050405020304" pitchFamily="18" charset="0"/>
              </a:rPr>
              <a:t>. Ce n’est pas de cette manière que vous arriverez à bien le monétiser.</a:t>
            </a:r>
          </a:p>
          <a:p>
            <a:r>
              <a:rPr lang="fr-BF" sz="1800" b="1" kern="100" dirty="0">
                <a:effectLst/>
                <a:latin typeface="Calibri" panose="020F0502020204030204" pitchFamily="34" charset="0"/>
                <a:ea typeface="Calibri" panose="020F0502020204030204" pitchFamily="34" charset="0"/>
                <a:cs typeface="Times New Roman" panose="02020603050405020304" pitchFamily="18" charset="0"/>
              </a:rPr>
              <a:t>Votre rôle est d’être un bon conseillé</a:t>
            </a:r>
            <a:r>
              <a:rPr lang="fr-BF" sz="1800" kern="100" dirty="0">
                <a:effectLst/>
                <a:latin typeface="Calibri" panose="020F0502020204030204" pitchFamily="34" charset="0"/>
                <a:ea typeface="Calibri" panose="020F0502020204030204" pitchFamily="34" charset="0"/>
                <a:cs typeface="Times New Roman" panose="02020603050405020304" pitchFamily="18" charset="0"/>
              </a:rPr>
              <a:t> et non un vendeur qui veut uniquement rentabiliser. C'est tout simplement une question d’éthique. Vous devez être convaincu par la qualité de tous les produits d’affiliation que vous conseillez !</a:t>
            </a:r>
          </a:p>
          <a:p>
            <a:endParaRPr lang="fr-BF" dirty="0"/>
          </a:p>
        </p:txBody>
      </p:sp>
      <p:sp>
        <p:nvSpPr>
          <p:cNvPr id="4" name="Titre 1">
            <a:extLst>
              <a:ext uri="{FF2B5EF4-FFF2-40B4-BE49-F238E27FC236}">
                <a16:creationId xmlns:a16="http://schemas.microsoft.com/office/drawing/2014/main" id="{13352CCA-7C81-3B7F-B07E-A1EC38E767FA}"/>
              </a:ext>
            </a:extLst>
          </p:cNvPr>
          <p:cNvSpPr txBox="1">
            <a:spLocks/>
          </p:cNvSpPr>
          <p:nvPr/>
        </p:nvSpPr>
        <p:spPr>
          <a:xfrm>
            <a:off x="5965126" y="2052476"/>
            <a:ext cx="5825419" cy="1478570"/>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fr-FR" sz="3200" b="1" u="sng" cap="none" dirty="0"/>
              <a:t>Pourquoi je suis un affilié pas un vendeur ou un recruteur?</a:t>
            </a:r>
            <a:endParaRPr lang="fr-BF" sz="3200" b="1" u="sng" cap="none" dirty="0"/>
          </a:p>
        </p:txBody>
      </p:sp>
      <p:pic>
        <p:nvPicPr>
          <p:cNvPr id="6" name="Image 5">
            <a:extLst>
              <a:ext uri="{FF2B5EF4-FFF2-40B4-BE49-F238E27FC236}">
                <a16:creationId xmlns:a16="http://schemas.microsoft.com/office/drawing/2014/main" id="{691AFB48-3A2B-5302-0783-233EFA709D26}"/>
              </a:ext>
            </a:extLst>
          </p:cNvPr>
          <p:cNvPicPr>
            <a:picLocks noChangeAspect="1"/>
          </p:cNvPicPr>
          <p:nvPr/>
        </p:nvPicPr>
        <p:blipFill>
          <a:blip r:embed="rId3"/>
          <a:stretch>
            <a:fillRect/>
          </a:stretch>
        </p:blipFill>
        <p:spPr>
          <a:xfrm>
            <a:off x="-104634" y="6460867"/>
            <a:ext cx="3048264" cy="493819"/>
          </a:xfrm>
          <a:prstGeom prst="rect">
            <a:avLst/>
          </a:prstGeom>
        </p:spPr>
      </p:pic>
    </p:spTree>
    <p:extLst>
      <p:ext uri="{BB962C8B-B14F-4D97-AF65-F5344CB8AC3E}">
        <p14:creationId xmlns:p14="http://schemas.microsoft.com/office/powerpoint/2010/main" val="350245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9AE66A-FD8E-A6C4-CE0B-8E2F5A243898}"/>
              </a:ext>
            </a:extLst>
          </p:cNvPr>
          <p:cNvSpPr>
            <a:spLocks noGrp="1"/>
          </p:cNvSpPr>
          <p:nvPr>
            <p:ph type="title"/>
          </p:nvPr>
        </p:nvSpPr>
        <p:spPr>
          <a:xfrm>
            <a:off x="1201510" y="-411771"/>
            <a:ext cx="9905998" cy="1478570"/>
          </a:xfrm>
        </p:spPr>
        <p:txBody>
          <a:bodyPr/>
          <a:lstStyle/>
          <a:p>
            <a:r>
              <a:rPr lang="fr-FR" dirty="0"/>
              <a:t>Qu’est ce que je </a:t>
            </a:r>
            <a:r>
              <a:rPr lang="fr-FR" dirty="0" err="1"/>
              <a:t>pe</a:t>
            </a:r>
            <a:r>
              <a:rPr lang="fr-FR" cap="none" dirty="0" err="1"/>
              <a:t>U</a:t>
            </a:r>
            <a:r>
              <a:rPr lang="fr-BF" cap="none" dirty="0">
                <a:effectLst/>
                <a:latin typeface="Calibri" panose="020F0502020204030204" pitchFamily="34" charset="0"/>
                <a:ea typeface="Calibri" panose="020F0502020204030204" pitchFamily="34" charset="0"/>
                <a:cs typeface="Times New Roman" panose="02020603050405020304" pitchFamily="18" charset="0"/>
              </a:rPr>
              <a:t>X</a:t>
            </a:r>
            <a:r>
              <a:rPr lang="fr-BF" sz="1800" cap="none" dirty="0">
                <a:effectLst/>
                <a:latin typeface="Calibri" panose="020F0502020204030204" pitchFamily="34" charset="0"/>
                <a:ea typeface="Calibri" panose="020F0502020204030204" pitchFamily="34" charset="0"/>
                <a:cs typeface="Times New Roman" panose="02020603050405020304" pitchFamily="18" charset="0"/>
              </a:rPr>
              <a:t> </a:t>
            </a:r>
            <a:r>
              <a:rPr lang="fr-FR" cap="none" dirty="0"/>
              <a:t> </a:t>
            </a:r>
            <a:r>
              <a:rPr lang="fr-FR" dirty="0"/>
              <a:t>Faire en ligne?</a:t>
            </a:r>
            <a:endParaRPr lang="fr-BF" dirty="0"/>
          </a:p>
        </p:txBody>
      </p:sp>
      <p:sp>
        <p:nvSpPr>
          <p:cNvPr id="3" name="Espace réservé du contenu 2">
            <a:extLst>
              <a:ext uri="{FF2B5EF4-FFF2-40B4-BE49-F238E27FC236}">
                <a16:creationId xmlns:a16="http://schemas.microsoft.com/office/drawing/2014/main" id="{36BCA5FD-2EDF-46A2-6A6F-77E10B5A85AD}"/>
              </a:ext>
            </a:extLst>
          </p:cNvPr>
          <p:cNvSpPr>
            <a:spLocks noGrp="1"/>
          </p:cNvSpPr>
          <p:nvPr>
            <p:ph idx="1"/>
          </p:nvPr>
        </p:nvSpPr>
        <p:spPr>
          <a:xfrm>
            <a:off x="680201" y="1179172"/>
            <a:ext cx="11123160" cy="4499656"/>
          </a:xfrm>
        </p:spPr>
        <p:txBody>
          <a:bodyPr>
            <a:normAutofit/>
          </a:bodyPr>
          <a:lstStyle/>
          <a:p>
            <a:pPr marL="457200" indent="-457200">
              <a:lnSpc>
                <a:spcPct val="107000"/>
              </a:lnSpc>
              <a:spcAft>
                <a:spcPts val="800"/>
              </a:spcAft>
              <a:buFont typeface="+mj-lt"/>
              <a:buAutoNum type="arabicPeriod"/>
            </a:pPr>
            <a:r>
              <a:rPr lang="fr-BF" b="1" kern="100" dirty="0">
                <a:effectLst/>
                <a:latin typeface="Calibri" panose="020F0502020204030204" pitchFamily="34" charset="0"/>
                <a:ea typeface="Calibri" panose="020F0502020204030204" pitchFamily="34" charset="0"/>
                <a:cs typeface="Times New Roman" panose="02020603050405020304" pitchFamily="18" charset="0"/>
              </a:rPr>
              <a:t> Intégrer les liens dans votre contenu :</a:t>
            </a:r>
            <a:r>
              <a:rPr lang="fr-BF" kern="100" dirty="0">
                <a:effectLst/>
                <a:latin typeface="Calibri" panose="020F0502020204030204" pitchFamily="34" charset="0"/>
                <a:ea typeface="Calibri" panose="020F0502020204030204" pitchFamily="34" charset="0"/>
                <a:cs typeface="Times New Roman" panose="02020603050405020304" pitchFamily="18" charset="0"/>
              </a:rPr>
              <a:t> Articles de blog, Vidéos, Guides et ebooks </a:t>
            </a:r>
            <a:endParaRPr lang="fr-FR"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mj-lt"/>
              <a:buAutoNum type="arabicPeriod"/>
            </a:pPr>
            <a:r>
              <a:rPr lang="fr-BF" b="1" kern="100" dirty="0">
                <a:effectLst/>
                <a:latin typeface="Calibri" panose="020F0502020204030204" pitchFamily="34" charset="0"/>
                <a:ea typeface="Calibri" panose="020F0502020204030204" pitchFamily="34" charset="0"/>
                <a:cs typeface="Times New Roman" panose="02020603050405020304" pitchFamily="18" charset="0"/>
              </a:rPr>
              <a:t>Promotion sur les réseaux sociaux :</a:t>
            </a:r>
            <a:r>
              <a:rPr lang="fr-BF" kern="100" dirty="0">
                <a:effectLst/>
                <a:latin typeface="Calibri" panose="020F0502020204030204" pitchFamily="34" charset="0"/>
                <a:ea typeface="Calibri" panose="020F0502020204030204" pitchFamily="34" charset="0"/>
                <a:cs typeface="Times New Roman" panose="02020603050405020304" pitchFamily="18" charset="0"/>
              </a:rPr>
              <a:t> </a:t>
            </a:r>
            <a:r>
              <a:rPr lang="fr-FR" kern="100" dirty="0">
                <a:effectLst/>
                <a:latin typeface="Calibri" panose="020F0502020204030204" pitchFamily="34" charset="0"/>
                <a:ea typeface="Calibri" panose="020F0502020204030204" pitchFamily="34" charset="0"/>
                <a:cs typeface="Times New Roman" panose="02020603050405020304" pitchFamily="18" charset="0"/>
              </a:rPr>
              <a:t>pages sur </a:t>
            </a:r>
            <a:r>
              <a:rPr lang="fr-BF" kern="100" dirty="0">
                <a:effectLst/>
                <a:latin typeface="Calibri" panose="020F0502020204030204" pitchFamily="34" charset="0"/>
                <a:ea typeface="Calibri" panose="020F0502020204030204" pitchFamily="34" charset="0"/>
                <a:cs typeface="Times New Roman" panose="02020603050405020304" pitchFamily="18" charset="0"/>
              </a:rPr>
              <a:t>réseaux sociaux, créez des groupes ou des communautés</a:t>
            </a:r>
            <a:r>
              <a:rPr lang="fr-BF" kern="100" dirty="0">
                <a:latin typeface="Calibri" panose="020F0502020204030204" pitchFamily="34" charset="0"/>
                <a:cs typeface="Times New Roman" panose="02020603050405020304" pitchFamily="18" charset="0"/>
              </a:rPr>
              <a:t>, forums</a:t>
            </a:r>
            <a:endParaRPr lang="fr-FR" kern="100" dirty="0">
              <a:latin typeface="Calibri" panose="020F0502020204030204" pitchFamily="34" charset="0"/>
              <a:cs typeface="Times New Roman" panose="02020603050405020304" pitchFamily="18" charset="0"/>
            </a:endParaRPr>
          </a:p>
          <a:p>
            <a:pPr marL="457200" indent="-457200">
              <a:lnSpc>
                <a:spcPct val="107000"/>
              </a:lnSpc>
              <a:spcAft>
                <a:spcPts val="800"/>
              </a:spcAft>
              <a:buFont typeface="+mj-lt"/>
              <a:buAutoNum type="arabicPeriod"/>
            </a:pPr>
            <a:r>
              <a:rPr lang="fr-BF" b="1" kern="100" dirty="0">
                <a:effectLst/>
                <a:latin typeface="Calibri" panose="020F0502020204030204" pitchFamily="34" charset="0"/>
                <a:ea typeface="Calibri" panose="020F0502020204030204" pitchFamily="34" charset="0"/>
                <a:cs typeface="Times New Roman" panose="02020603050405020304" pitchFamily="18" charset="0"/>
              </a:rPr>
              <a:t> Marketing par email : </a:t>
            </a:r>
            <a:r>
              <a:rPr lang="fr-BF" kern="100" dirty="0">
                <a:effectLst/>
                <a:latin typeface="Calibri" panose="020F0502020204030204" pitchFamily="34" charset="0"/>
                <a:ea typeface="Calibri" panose="020F0502020204030204" pitchFamily="34" charset="0"/>
                <a:cs typeface="Times New Roman" panose="02020603050405020304" pitchFamily="18" charset="0"/>
              </a:rPr>
              <a:t>Intégrez les liens dans newsletters, emails marketing, campagnes </a:t>
            </a:r>
            <a:endParaRPr lang="fr-FR"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mj-lt"/>
              <a:buAutoNum type="arabicPeriod"/>
            </a:pPr>
            <a:r>
              <a:rPr lang="fr-BF" b="1" kern="100" dirty="0">
                <a:effectLst/>
                <a:latin typeface="Calibri" panose="020F0502020204030204" pitchFamily="34" charset="0"/>
                <a:ea typeface="Calibri" panose="020F0502020204030204" pitchFamily="34" charset="0"/>
                <a:cs typeface="Times New Roman" panose="02020603050405020304" pitchFamily="18" charset="0"/>
              </a:rPr>
              <a:t>Publicité payante : publicité en ligne, bannières publicitaires</a:t>
            </a:r>
            <a:r>
              <a:rPr lang="fr-BF"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mj-lt"/>
              <a:buAutoNum type="arabicPeriod"/>
            </a:pPr>
            <a:r>
              <a:rPr lang="fr-BF" b="1" kern="100" dirty="0">
                <a:effectLst/>
                <a:latin typeface="Calibri" panose="020F0502020204030204" pitchFamily="34" charset="0"/>
                <a:ea typeface="Calibri" panose="020F0502020204030204" pitchFamily="34" charset="0"/>
                <a:cs typeface="Times New Roman" panose="02020603050405020304" pitchFamily="18" charset="0"/>
              </a:rPr>
              <a:t>Marketing d'influence : influenceurs</a:t>
            </a:r>
            <a:r>
              <a:rPr lang="fr-BF" kern="100" dirty="0">
                <a:effectLst/>
                <a:latin typeface="Calibri" panose="020F0502020204030204" pitchFamily="34" charset="0"/>
                <a:ea typeface="Calibri" panose="020F0502020204030204" pitchFamily="34" charset="0"/>
                <a:cs typeface="Times New Roman" panose="02020603050405020304" pitchFamily="18" charset="0"/>
              </a:rPr>
              <a:t>, </a:t>
            </a:r>
            <a:r>
              <a:rPr lang="fr-BF" b="1" kern="100" dirty="0">
                <a:effectLst/>
                <a:latin typeface="Calibri" panose="020F0502020204030204" pitchFamily="34" charset="0"/>
                <a:ea typeface="Calibri" panose="020F0502020204030204" pitchFamily="34" charset="0"/>
                <a:cs typeface="Times New Roman" panose="02020603050405020304" pitchFamily="18" charset="0"/>
              </a:rPr>
              <a:t>négociez des commissions</a:t>
            </a:r>
            <a:endParaRPr lang="fr-BF" sz="3200" dirty="0"/>
          </a:p>
        </p:txBody>
      </p:sp>
      <p:pic>
        <p:nvPicPr>
          <p:cNvPr id="4" name="Image 3">
            <a:extLst>
              <a:ext uri="{FF2B5EF4-FFF2-40B4-BE49-F238E27FC236}">
                <a16:creationId xmlns:a16="http://schemas.microsoft.com/office/drawing/2014/main" id="{C57C5905-29FF-0683-7A93-A6FB4ED558AE}"/>
              </a:ext>
            </a:extLst>
          </p:cNvPr>
          <p:cNvPicPr>
            <a:picLocks noChangeAspect="1"/>
          </p:cNvPicPr>
          <p:nvPr/>
        </p:nvPicPr>
        <p:blipFill>
          <a:blip r:embed="rId2"/>
          <a:stretch>
            <a:fillRect/>
          </a:stretch>
        </p:blipFill>
        <p:spPr>
          <a:xfrm>
            <a:off x="0" y="6364181"/>
            <a:ext cx="3048264" cy="493819"/>
          </a:xfrm>
          <a:prstGeom prst="rect">
            <a:avLst/>
          </a:prstGeom>
        </p:spPr>
      </p:pic>
    </p:spTree>
    <p:extLst>
      <p:ext uri="{BB962C8B-B14F-4D97-AF65-F5344CB8AC3E}">
        <p14:creationId xmlns:p14="http://schemas.microsoft.com/office/powerpoint/2010/main" val="3229588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9AE66A-FD8E-A6C4-CE0B-8E2F5A243898}"/>
              </a:ext>
            </a:extLst>
          </p:cNvPr>
          <p:cNvSpPr>
            <a:spLocks noGrp="1"/>
          </p:cNvSpPr>
          <p:nvPr>
            <p:ph type="title"/>
          </p:nvPr>
        </p:nvSpPr>
        <p:spPr>
          <a:xfrm>
            <a:off x="1201510" y="-411771"/>
            <a:ext cx="9905998" cy="1478570"/>
          </a:xfrm>
        </p:spPr>
        <p:txBody>
          <a:bodyPr/>
          <a:lstStyle/>
          <a:p>
            <a:r>
              <a:rPr lang="fr-FR" dirty="0"/>
              <a:t>DES IDEES Pour animer ses </a:t>
            </a:r>
            <a:r>
              <a:rPr lang="fr-FR" dirty="0" err="1"/>
              <a:t>plateformeS</a:t>
            </a:r>
            <a:endParaRPr lang="fr-BF" dirty="0"/>
          </a:p>
        </p:txBody>
      </p:sp>
      <p:sp>
        <p:nvSpPr>
          <p:cNvPr id="3" name="Espace réservé du contenu 2">
            <a:extLst>
              <a:ext uri="{FF2B5EF4-FFF2-40B4-BE49-F238E27FC236}">
                <a16:creationId xmlns:a16="http://schemas.microsoft.com/office/drawing/2014/main" id="{36BCA5FD-2EDF-46A2-6A6F-77E10B5A85AD}"/>
              </a:ext>
            </a:extLst>
          </p:cNvPr>
          <p:cNvSpPr>
            <a:spLocks noGrp="1"/>
          </p:cNvSpPr>
          <p:nvPr>
            <p:ph idx="1"/>
          </p:nvPr>
        </p:nvSpPr>
        <p:spPr>
          <a:xfrm>
            <a:off x="411610" y="2097162"/>
            <a:ext cx="5356466" cy="3735895"/>
          </a:xfrm>
        </p:spPr>
        <p:txBody>
          <a:bodyPr>
            <a:normAutofit fontScale="70000" lnSpcReduction="20000"/>
          </a:bodyPr>
          <a:lstStyle/>
          <a:p>
            <a:pPr marL="457200" indent="-457200">
              <a:lnSpc>
                <a:spcPct val="107000"/>
              </a:lnSpc>
              <a:spcAft>
                <a:spcPts val="800"/>
              </a:spcAft>
              <a:buFont typeface="+mj-lt"/>
              <a:buAutoNum type="arabicPeriod"/>
            </a:pPr>
            <a:r>
              <a:rPr lang="fr-FR" sz="3200" dirty="0"/>
              <a:t>J’ai testé la formation sur le E-commerce de TETProgram</a:t>
            </a:r>
          </a:p>
          <a:p>
            <a:pPr marL="457200" indent="-457200">
              <a:lnSpc>
                <a:spcPct val="107000"/>
              </a:lnSpc>
              <a:spcAft>
                <a:spcPts val="800"/>
              </a:spcAft>
              <a:buFont typeface="+mj-lt"/>
              <a:buAutoNum type="arabicPeriod"/>
            </a:pPr>
            <a:r>
              <a:rPr lang="fr-FR" sz="3200" dirty="0"/>
              <a:t>C’est quoi TETProgram/ la formation/l’affiliation/ le e-commerce</a:t>
            </a:r>
          </a:p>
          <a:p>
            <a:pPr marL="457200" indent="-457200">
              <a:lnSpc>
                <a:spcPct val="107000"/>
              </a:lnSpc>
              <a:spcAft>
                <a:spcPts val="800"/>
              </a:spcAft>
              <a:buFont typeface="+mj-lt"/>
              <a:buAutoNum type="arabicPeriod"/>
            </a:pPr>
            <a:r>
              <a:rPr lang="fr-FR" sz="3200" dirty="0"/>
              <a:t>Les bonus de </a:t>
            </a:r>
            <a:r>
              <a:rPr lang="fr-FR" sz="3200" dirty="0" err="1"/>
              <a:t>tetprogram</a:t>
            </a:r>
            <a:endParaRPr lang="fr-FR" sz="3200" dirty="0"/>
          </a:p>
          <a:p>
            <a:pPr marL="457200" indent="-457200">
              <a:lnSpc>
                <a:spcPct val="107000"/>
              </a:lnSpc>
              <a:spcAft>
                <a:spcPts val="800"/>
              </a:spcAft>
              <a:buFont typeface="+mj-lt"/>
              <a:buAutoNum type="arabicPeriod"/>
            </a:pPr>
            <a:r>
              <a:rPr lang="fr-FR" sz="3200" dirty="0"/>
              <a:t>Les promotions et réduction</a:t>
            </a:r>
          </a:p>
          <a:p>
            <a:pPr marL="457200" indent="-457200">
              <a:lnSpc>
                <a:spcPct val="107000"/>
              </a:lnSpc>
              <a:spcAft>
                <a:spcPts val="800"/>
              </a:spcAft>
              <a:buFont typeface="+mj-lt"/>
              <a:buAutoNum type="arabicPeriod"/>
            </a:pPr>
            <a:r>
              <a:rPr lang="fr-FR" sz="3200" dirty="0"/>
              <a:t>Mon avis sur TETProgram</a:t>
            </a:r>
          </a:p>
          <a:p>
            <a:pPr marL="457200" indent="-457200">
              <a:lnSpc>
                <a:spcPct val="107000"/>
              </a:lnSpc>
              <a:spcAft>
                <a:spcPts val="800"/>
              </a:spcAft>
              <a:buFont typeface="+mj-lt"/>
              <a:buAutoNum type="arabicPeriod"/>
            </a:pPr>
            <a:r>
              <a:rPr lang="fr-FR" sz="3200" dirty="0"/>
              <a:t>TETProgram arnaque…</a:t>
            </a:r>
          </a:p>
        </p:txBody>
      </p:sp>
      <p:sp>
        <p:nvSpPr>
          <p:cNvPr id="4" name="ZoneTexte 3">
            <a:extLst>
              <a:ext uri="{FF2B5EF4-FFF2-40B4-BE49-F238E27FC236}">
                <a16:creationId xmlns:a16="http://schemas.microsoft.com/office/drawing/2014/main" id="{FE2D8385-E014-674B-8CD8-9DF400EFD352}"/>
              </a:ext>
            </a:extLst>
          </p:cNvPr>
          <p:cNvSpPr txBox="1"/>
          <p:nvPr/>
        </p:nvSpPr>
        <p:spPr>
          <a:xfrm>
            <a:off x="2343955" y="1066799"/>
            <a:ext cx="5356466" cy="646331"/>
          </a:xfrm>
          <a:prstGeom prst="rect">
            <a:avLst/>
          </a:prstGeom>
          <a:noFill/>
        </p:spPr>
        <p:txBody>
          <a:bodyPr wrap="none" rtlCol="0">
            <a:spAutoFit/>
          </a:bodyPr>
          <a:lstStyle/>
          <a:p>
            <a:r>
              <a:rPr lang="fr-FR" sz="3600" b="1" dirty="0"/>
              <a:t>Faire des publications sur: </a:t>
            </a:r>
            <a:endParaRPr lang="fr-BF" sz="3600" b="1" dirty="0"/>
          </a:p>
        </p:txBody>
      </p:sp>
      <p:sp>
        <p:nvSpPr>
          <p:cNvPr id="5" name="Espace réservé du contenu 2">
            <a:extLst>
              <a:ext uri="{FF2B5EF4-FFF2-40B4-BE49-F238E27FC236}">
                <a16:creationId xmlns:a16="http://schemas.microsoft.com/office/drawing/2014/main" id="{3990E680-35A8-FEC1-FB81-5556562CF175}"/>
              </a:ext>
            </a:extLst>
          </p:cNvPr>
          <p:cNvSpPr txBox="1">
            <a:spLocks/>
          </p:cNvSpPr>
          <p:nvPr/>
        </p:nvSpPr>
        <p:spPr>
          <a:xfrm>
            <a:off x="5924282" y="2055306"/>
            <a:ext cx="6130343" cy="373589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nSpc>
                <a:spcPct val="107000"/>
              </a:lnSpc>
              <a:spcAft>
                <a:spcPts val="800"/>
              </a:spcAft>
              <a:buNone/>
            </a:pPr>
            <a:r>
              <a:rPr lang="fr-FR" sz="3200" dirty="0"/>
              <a:t>7- Comment devenir infographe avec la formation de TETProgram en 30mn</a:t>
            </a:r>
          </a:p>
          <a:p>
            <a:pPr marL="0" indent="0">
              <a:lnSpc>
                <a:spcPct val="107000"/>
              </a:lnSpc>
              <a:spcAft>
                <a:spcPts val="800"/>
              </a:spcAft>
              <a:buNone/>
            </a:pPr>
            <a:r>
              <a:rPr lang="fr-FR" sz="3200" dirty="0"/>
              <a:t>8- Les meilleurs formations sur le ….</a:t>
            </a:r>
          </a:p>
          <a:p>
            <a:pPr marL="0" indent="0">
              <a:lnSpc>
                <a:spcPct val="107000"/>
              </a:lnSpc>
              <a:spcAft>
                <a:spcPts val="800"/>
              </a:spcAft>
              <a:buNone/>
            </a:pPr>
            <a:r>
              <a:rPr lang="fr-FR" sz="3200" dirty="0"/>
              <a:t>9- Mes résultats avec ….</a:t>
            </a:r>
          </a:p>
          <a:p>
            <a:pPr marL="0" indent="0">
              <a:lnSpc>
                <a:spcPct val="107000"/>
              </a:lnSpc>
              <a:spcAft>
                <a:spcPts val="800"/>
              </a:spcAft>
              <a:buNone/>
            </a:pPr>
            <a:r>
              <a:rPr lang="fr-FR" sz="3200" dirty="0"/>
              <a:t>10- Les caractéristiques/modules de …</a:t>
            </a:r>
          </a:p>
          <a:p>
            <a:pPr marL="0" indent="0">
              <a:lnSpc>
                <a:spcPct val="107000"/>
              </a:lnSpc>
              <a:spcAft>
                <a:spcPts val="800"/>
              </a:spcAft>
              <a:buNone/>
            </a:pPr>
            <a:r>
              <a:rPr lang="fr-FR" sz="3200" dirty="0"/>
              <a:t>11- A quoi ça sert ….</a:t>
            </a:r>
          </a:p>
          <a:p>
            <a:pPr marL="457200" indent="-457200">
              <a:lnSpc>
                <a:spcPct val="107000"/>
              </a:lnSpc>
              <a:spcAft>
                <a:spcPts val="800"/>
              </a:spcAft>
              <a:buFont typeface="+mj-lt"/>
              <a:buAutoNum type="arabicPeriod"/>
            </a:pPr>
            <a:endParaRPr lang="fr-FR" sz="3200" dirty="0"/>
          </a:p>
        </p:txBody>
      </p:sp>
      <p:pic>
        <p:nvPicPr>
          <p:cNvPr id="6" name="Image 5">
            <a:extLst>
              <a:ext uri="{FF2B5EF4-FFF2-40B4-BE49-F238E27FC236}">
                <a16:creationId xmlns:a16="http://schemas.microsoft.com/office/drawing/2014/main" id="{18A7797B-FE23-6E35-3897-2759ECF11C9A}"/>
              </a:ext>
            </a:extLst>
          </p:cNvPr>
          <p:cNvPicPr>
            <a:picLocks noChangeAspect="1"/>
          </p:cNvPicPr>
          <p:nvPr/>
        </p:nvPicPr>
        <p:blipFill>
          <a:blip r:embed="rId2"/>
          <a:stretch>
            <a:fillRect/>
          </a:stretch>
        </p:blipFill>
        <p:spPr>
          <a:xfrm>
            <a:off x="0" y="6486993"/>
            <a:ext cx="3048264" cy="493819"/>
          </a:xfrm>
          <a:prstGeom prst="rect">
            <a:avLst/>
          </a:prstGeom>
        </p:spPr>
      </p:pic>
    </p:spTree>
    <p:extLst>
      <p:ext uri="{BB962C8B-B14F-4D97-AF65-F5344CB8AC3E}">
        <p14:creationId xmlns:p14="http://schemas.microsoft.com/office/powerpoint/2010/main" val="2430024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9AE66A-FD8E-A6C4-CE0B-8E2F5A243898}"/>
              </a:ext>
            </a:extLst>
          </p:cNvPr>
          <p:cNvSpPr>
            <a:spLocks noGrp="1"/>
          </p:cNvSpPr>
          <p:nvPr>
            <p:ph type="title"/>
          </p:nvPr>
        </p:nvSpPr>
        <p:spPr>
          <a:xfrm>
            <a:off x="1201510" y="-411771"/>
            <a:ext cx="9905998" cy="1478570"/>
          </a:xfrm>
        </p:spPr>
        <p:txBody>
          <a:bodyPr/>
          <a:lstStyle/>
          <a:p>
            <a:r>
              <a:rPr lang="fr-FR" dirty="0"/>
              <a:t>Qu’est ce que je </a:t>
            </a:r>
            <a:r>
              <a:rPr lang="fr-FR" dirty="0" err="1"/>
              <a:t>pe</a:t>
            </a:r>
            <a:r>
              <a:rPr lang="fr-FR" cap="none" dirty="0" err="1"/>
              <a:t>U</a:t>
            </a:r>
            <a:r>
              <a:rPr lang="fr-BF" cap="none" dirty="0">
                <a:effectLst/>
                <a:latin typeface="Calibri" panose="020F0502020204030204" pitchFamily="34" charset="0"/>
                <a:ea typeface="Calibri" panose="020F0502020204030204" pitchFamily="34" charset="0"/>
                <a:cs typeface="Times New Roman" panose="02020603050405020304" pitchFamily="18" charset="0"/>
              </a:rPr>
              <a:t>X</a:t>
            </a:r>
            <a:r>
              <a:rPr lang="fr-BF" sz="1800" cap="none" dirty="0">
                <a:effectLst/>
                <a:latin typeface="Calibri" panose="020F0502020204030204" pitchFamily="34" charset="0"/>
                <a:ea typeface="Calibri" panose="020F0502020204030204" pitchFamily="34" charset="0"/>
                <a:cs typeface="Times New Roman" panose="02020603050405020304" pitchFamily="18" charset="0"/>
              </a:rPr>
              <a:t> </a:t>
            </a:r>
            <a:r>
              <a:rPr lang="fr-FR" cap="none" dirty="0"/>
              <a:t> </a:t>
            </a:r>
            <a:r>
              <a:rPr lang="fr-FR" dirty="0"/>
              <a:t>Faire hors ligne?</a:t>
            </a:r>
            <a:endParaRPr lang="fr-BF" dirty="0"/>
          </a:p>
        </p:txBody>
      </p:sp>
      <p:sp>
        <p:nvSpPr>
          <p:cNvPr id="3" name="Espace réservé du contenu 2">
            <a:extLst>
              <a:ext uri="{FF2B5EF4-FFF2-40B4-BE49-F238E27FC236}">
                <a16:creationId xmlns:a16="http://schemas.microsoft.com/office/drawing/2014/main" id="{36BCA5FD-2EDF-46A2-6A6F-77E10B5A85AD}"/>
              </a:ext>
            </a:extLst>
          </p:cNvPr>
          <p:cNvSpPr>
            <a:spLocks noGrp="1"/>
          </p:cNvSpPr>
          <p:nvPr>
            <p:ph idx="1"/>
          </p:nvPr>
        </p:nvSpPr>
        <p:spPr>
          <a:xfrm>
            <a:off x="643278" y="2020388"/>
            <a:ext cx="10905444" cy="2042161"/>
          </a:xfrm>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lang="fr-BF" sz="4000" b="1" kern="100" dirty="0">
                <a:solidFill>
                  <a:srgbClr val="FFFF00"/>
                </a:solidFill>
                <a:latin typeface="Calibri" panose="020F0502020204030204" pitchFamily="34" charset="0"/>
                <a:cs typeface="Times New Roman" panose="02020603050405020304" pitchFamily="18" charset="0"/>
              </a:rPr>
              <a:t>Promouv</a:t>
            </a:r>
            <a:r>
              <a:rPr lang="fr-FR" sz="4000" b="1" kern="100" dirty="0">
                <a:solidFill>
                  <a:srgbClr val="FFFF00"/>
                </a:solidFill>
                <a:latin typeface="Calibri" panose="020F0502020204030204" pitchFamily="34" charset="0"/>
                <a:cs typeface="Times New Roman" panose="02020603050405020304" pitchFamily="18" charset="0"/>
              </a:rPr>
              <a:t>oir</a:t>
            </a:r>
            <a:r>
              <a:rPr lang="fr-BF" sz="4000" b="1" kern="100" dirty="0">
                <a:solidFill>
                  <a:srgbClr val="FFFF00"/>
                </a:solidFill>
                <a:latin typeface="Calibri" panose="020F0502020204030204" pitchFamily="34" charset="0"/>
                <a:cs typeface="Times New Roman" panose="02020603050405020304" pitchFamily="18" charset="0"/>
              </a:rPr>
              <a:t> les liens : </a:t>
            </a:r>
            <a:endParaRPr lang="fr-FR" sz="4000" b="1" kern="100" dirty="0">
              <a:solidFill>
                <a:srgbClr val="FFFF00"/>
              </a:solidFill>
              <a:latin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None/>
              <a:tabLst/>
            </a:pPr>
            <a:r>
              <a:rPr lang="fr-BF" sz="4000" kern="100" dirty="0">
                <a:latin typeface="Calibri" panose="020F0502020204030204" pitchFamily="34" charset="0"/>
                <a:cs typeface="Times New Roman" panose="02020603050405020304" pitchFamily="18" charset="0"/>
              </a:rPr>
              <a:t>événements, de conférences ou d'ateliers, flyers ou brochures, le bouche-à-oreille </a:t>
            </a:r>
            <a:endParaRPr lang="fr-FR" sz="4000" kern="100" dirty="0">
              <a:latin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None/>
              <a:tabLst/>
            </a:pPr>
            <a:endParaRPr lang="fr-FR" sz="4000" kern="100" dirty="0">
              <a:latin typeface="Calibri" panose="020F0502020204030204" pitchFamily="34" charset="0"/>
              <a:cs typeface="Times New Roman" panose="02020603050405020304" pitchFamily="18" charset="0"/>
            </a:endParaRPr>
          </a:p>
          <a:p>
            <a:pPr>
              <a:lnSpc>
                <a:spcPct val="107000"/>
              </a:lnSpc>
              <a:spcAft>
                <a:spcPts val="800"/>
              </a:spcAft>
            </a:pPr>
            <a:endParaRPr lang="fr-BF"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 3">
            <a:extLst>
              <a:ext uri="{FF2B5EF4-FFF2-40B4-BE49-F238E27FC236}">
                <a16:creationId xmlns:a16="http://schemas.microsoft.com/office/drawing/2014/main" id="{9267F98C-F355-E5C7-A07B-46FEE2C8219F}"/>
              </a:ext>
            </a:extLst>
          </p:cNvPr>
          <p:cNvPicPr>
            <a:picLocks noChangeAspect="1"/>
          </p:cNvPicPr>
          <p:nvPr/>
        </p:nvPicPr>
        <p:blipFill>
          <a:blip r:embed="rId2"/>
          <a:stretch>
            <a:fillRect/>
          </a:stretch>
        </p:blipFill>
        <p:spPr>
          <a:xfrm>
            <a:off x="0" y="6364181"/>
            <a:ext cx="3048264" cy="493819"/>
          </a:xfrm>
          <a:prstGeom prst="rect">
            <a:avLst/>
          </a:prstGeom>
        </p:spPr>
      </p:pic>
    </p:spTree>
    <p:extLst>
      <p:ext uri="{BB962C8B-B14F-4D97-AF65-F5344CB8AC3E}">
        <p14:creationId xmlns:p14="http://schemas.microsoft.com/office/powerpoint/2010/main" val="107515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BB3E08B-8EB2-BEB3-CFE8-16891B62ED3C}"/>
              </a:ext>
            </a:extLst>
          </p:cNvPr>
          <p:cNvPicPr>
            <a:picLocks noChangeAspect="1"/>
          </p:cNvPicPr>
          <p:nvPr/>
        </p:nvPicPr>
        <p:blipFill rotWithShape="1">
          <a:blip r:embed="rId2"/>
          <a:srcRect l="30631" t="16113" r="32137" b="13678"/>
          <a:stretch/>
        </p:blipFill>
        <p:spPr>
          <a:xfrm>
            <a:off x="102158" y="-155436"/>
            <a:ext cx="3998126" cy="7168871"/>
          </a:xfrm>
          <a:prstGeom prst="rect">
            <a:avLst/>
          </a:prstGeom>
        </p:spPr>
      </p:pic>
      <p:sp>
        <p:nvSpPr>
          <p:cNvPr id="2" name="Titre 1">
            <a:extLst>
              <a:ext uri="{FF2B5EF4-FFF2-40B4-BE49-F238E27FC236}">
                <a16:creationId xmlns:a16="http://schemas.microsoft.com/office/drawing/2014/main" id="{E0466B30-7908-90B3-5B7C-8691281C7461}"/>
              </a:ext>
            </a:extLst>
          </p:cNvPr>
          <p:cNvSpPr>
            <a:spLocks noGrp="1"/>
          </p:cNvSpPr>
          <p:nvPr>
            <p:ph type="title"/>
          </p:nvPr>
        </p:nvSpPr>
        <p:spPr>
          <a:xfrm>
            <a:off x="771299" y="2385857"/>
            <a:ext cx="3328985" cy="1478570"/>
          </a:xfrm>
          <a:noFill/>
        </p:spPr>
        <p:txBody>
          <a:bodyPr>
            <a:noAutofit/>
          </a:bodyPr>
          <a:lstStyle/>
          <a:p>
            <a:pPr algn="ctr"/>
            <a:r>
              <a:rPr lang="fr-FR" sz="2400" dirty="0">
                <a:solidFill>
                  <a:schemeClr val="bg1"/>
                </a:solidFill>
              </a:rPr>
              <a:t>Modèle </a:t>
            </a:r>
            <a:br>
              <a:rPr lang="fr-FR" sz="2400" dirty="0">
                <a:solidFill>
                  <a:schemeClr val="bg1"/>
                </a:solidFill>
              </a:rPr>
            </a:br>
            <a:r>
              <a:rPr lang="fr-FR" sz="2400" dirty="0">
                <a:solidFill>
                  <a:schemeClr val="bg1"/>
                </a:solidFill>
              </a:rPr>
              <a:t>de </a:t>
            </a:r>
            <a:br>
              <a:rPr lang="fr-FR" sz="2400" dirty="0">
                <a:solidFill>
                  <a:schemeClr val="bg1"/>
                </a:solidFill>
              </a:rPr>
            </a:br>
            <a:r>
              <a:rPr lang="fr-FR" sz="2400" dirty="0">
                <a:solidFill>
                  <a:schemeClr val="bg1"/>
                </a:solidFill>
              </a:rPr>
              <a:t>message </a:t>
            </a:r>
            <a:br>
              <a:rPr lang="fr-FR" sz="2400" dirty="0">
                <a:solidFill>
                  <a:schemeClr val="bg1"/>
                </a:solidFill>
              </a:rPr>
            </a:br>
            <a:r>
              <a:rPr lang="fr-FR" sz="2400" dirty="0">
                <a:solidFill>
                  <a:schemeClr val="bg1"/>
                </a:solidFill>
              </a:rPr>
              <a:t>à </a:t>
            </a:r>
            <a:br>
              <a:rPr lang="fr-FR" sz="2400" dirty="0">
                <a:solidFill>
                  <a:schemeClr val="bg1"/>
                </a:solidFill>
              </a:rPr>
            </a:br>
            <a:r>
              <a:rPr lang="fr-FR" sz="2400" dirty="0">
                <a:solidFill>
                  <a:schemeClr val="bg1"/>
                </a:solidFill>
              </a:rPr>
              <a:t>envoyer </a:t>
            </a:r>
            <a:br>
              <a:rPr lang="fr-FR" sz="2400" dirty="0">
                <a:solidFill>
                  <a:schemeClr val="bg1"/>
                </a:solidFill>
              </a:rPr>
            </a:br>
            <a:r>
              <a:rPr lang="fr-FR" sz="2400" dirty="0">
                <a:solidFill>
                  <a:schemeClr val="bg1"/>
                </a:solidFill>
              </a:rPr>
              <a:t>une</a:t>
            </a:r>
            <a:br>
              <a:rPr lang="fr-FR" sz="2400" dirty="0">
                <a:solidFill>
                  <a:schemeClr val="bg1"/>
                </a:solidFill>
              </a:rPr>
            </a:br>
            <a:r>
              <a:rPr lang="fr-FR" sz="2400" dirty="0">
                <a:solidFill>
                  <a:schemeClr val="bg1"/>
                </a:solidFill>
              </a:rPr>
              <a:t> connaissance </a:t>
            </a:r>
            <a:br>
              <a:rPr lang="fr-FR" sz="2400" dirty="0">
                <a:solidFill>
                  <a:schemeClr val="bg1"/>
                </a:solidFill>
              </a:rPr>
            </a:br>
            <a:r>
              <a:rPr lang="fr-FR" sz="2400" dirty="0">
                <a:solidFill>
                  <a:schemeClr val="bg1"/>
                </a:solidFill>
              </a:rPr>
              <a:t>qui mène une</a:t>
            </a:r>
            <a:br>
              <a:rPr lang="fr-FR" sz="2400" dirty="0">
                <a:solidFill>
                  <a:schemeClr val="bg1"/>
                </a:solidFill>
              </a:rPr>
            </a:br>
            <a:r>
              <a:rPr lang="fr-FR" sz="2400" dirty="0">
                <a:solidFill>
                  <a:schemeClr val="bg1"/>
                </a:solidFill>
              </a:rPr>
              <a:t>activité </a:t>
            </a:r>
            <a:endParaRPr lang="fr-BF" sz="2400" dirty="0">
              <a:solidFill>
                <a:schemeClr val="bg1"/>
              </a:solidFill>
            </a:endParaRPr>
          </a:p>
        </p:txBody>
      </p:sp>
      <p:sp>
        <p:nvSpPr>
          <p:cNvPr id="7" name="TextBox 4">
            <a:extLst>
              <a:ext uri="{FF2B5EF4-FFF2-40B4-BE49-F238E27FC236}">
                <a16:creationId xmlns:a16="http://schemas.microsoft.com/office/drawing/2014/main" id="{D655ADF5-ABAF-4E11-D834-F77195B7BBFA}"/>
              </a:ext>
            </a:extLst>
          </p:cNvPr>
          <p:cNvSpPr txBox="1"/>
          <p:nvPr/>
        </p:nvSpPr>
        <p:spPr>
          <a:xfrm>
            <a:off x="4100284" y="105012"/>
            <a:ext cx="7445722" cy="6278642"/>
          </a:xfrm>
          <a:prstGeom prst="rect">
            <a:avLst/>
          </a:prstGeom>
        </p:spPr>
        <p:txBody>
          <a:bodyPr wrap="square" lIns="0" tIns="0" rIns="0" bIns="0" rtlCol="0" anchor="t">
            <a:spAutoFit/>
          </a:bodyPr>
          <a:lstStyle/>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Salut</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 Jean </a:t>
            </a:r>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comment vas-tu?</a:t>
            </a:r>
          </a:p>
          <a:p>
            <a:b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br>
            <a: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t>Je me </a:t>
            </a:r>
            <a:r>
              <a:rPr lang="en-MY" sz="2400" dirty="0" err="1">
                <a:latin typeface="Helvetica Neue Medium" panose="02000503000000020004" pitchFamily="2" charset="0"/>
                <a:ea typeface="Helvetica Neue Medium" panose="02000503000000020004" pitchFamily="2" charset="0"/>
                <a:cs typeface="Helvetica Neue Medium" panose="02000503000000020004" pitchFamily="2" charset="0"/>
              </a:rPr>
              <a:t>demandais</a:t>
            </a:r>
            <a: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t> </a:t>
            </a:r>
            <a:r>
              <a:rPr lang="en-MY" sz="2400" dirty="0" err="1">
                <a:latin typeface="Helvetica Neue Medium" panose="02000503000000020004" pitchFamily="2" charset="0"/>
                <a:ea typeface="Helvetica Neue Medium" panose="02000503000000020004" pitchFamily="2" charset="0"/>
                <a:cs typeface="Helvetica Neue Medium" panose="02000503000000020004" pitchFamily="2" charset="0"/>
              </a:rPr>
              <a:t>si</a:t>
            </a:r>
            <a: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t> </a:t>
            </a:r>
            <a:r>
              <a:rPr lang="en-MY" sz="2400" dirty="0" err="1">
                <a:latin typeface="Helvetica Neue Medium" panose="02000503000000020004" pitchFamily="2" charset="0"/>
                <a:ea typeface="Helvetica Neue Medium" panose="02000503000000020004" pitchFamily="2" charset="0"/>
                <a:cs typeface="Helvetica Neue Medium" panose="02000503000000020004" pitchFamily="2" charset="0"/>
              </a:rPr>
              <a:t>tu</a:t>
            </a:r>
            <a: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t> serais </a:t>
            </a:r>
            <a:r>
              <a:rPr lang="en-MY" sz="2400" dirty="0" err="1">
                <a:latin typeface="Helvetica Neue Medium" panose="02000503000000020004" pitchFamily="2" charset="0"/>
                <a:ea typeface="Helvetica Neue Medium" panose="02000503000000020004" pitchFamily="2" charset="0"/>
                <a:cs typeface="Helvetica Neue Medium" panose="02000503000000020004" pitchFamily="2" charset="0"/>
              </a:rPr>
              <a:t>intéressé</a:t>
            </a:r>
            <a: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t> par la formation sur le marketing digital </a:t>
            </a:r>
            <a:r>
              <a:rPr lang="en-MY" sz="2400" dirty="0" err="1">
                <a:latin typeface="Helvetica Neue Medium" panose="02000503000000020004" pitchFamily="2" charset="0"/>
                <a:ea typeface="Helvetica Neue Medium" panose="02000503000000020004" pitchFamily="2" charset="0"/>
                <a:cs typeface="Helvetica Neue Medium" panose="02000503000000020004" pitchFamily="2" charset="0"/>
              </a:rPr>
              <a:t>ou</a:t>
            </a:r>
            <a: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t> le ecommerce</a:t>
            </a:r>
            <a:b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br>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Je viens de découvrir une formation qui ne coûte que 25,000F mais vraiment bien et ça m’a permis résoudre mes problèmes liés à la </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vente de mes articles</a:t>
            </a:r>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 et surtout  c’est en ligne.</a:t>
            </a:r>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En plus, j’ai tellement aimé parce que tu vois en seulement 2 semaines j’arrive à maitriser la </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vente sur </a:t>
            </a:r>
            <a:r>
              <a:rPr lang="fr-FR" sz="2400" dirty="0" err="1">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facebook</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 </a:t>
            </a:r>
            <a:r>
              <a:rPr lang="fr-FR" sz="2400" dirty="0" err="1">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Whatsapp</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  et </a:t>
            </a:r>
            <a:r>
              <a:rPr lang="fr-FR" sz="2400" dirty="0" err="1">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Tiktok</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 et faire des affiches</a:t>
            </a:r>
          </a:p>
          <a:p>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Je pense que ça va t’aider aussi. Si ça t’intéresse, dit moi je vais t’aider à les contacter parce que tu n’as même pas besoin de te déplacer pour te former.</a:t>
            </a:r>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pic>
        <p:nvPicPr>
          <p:cNvPr id="3" name="Image 2">
            <a:extLst>
              <a:ext uri="{FF2B5EF4-FFF2-40B4-BE49-F238E27FC236}">
                <a16:creationId xmlns:a16="http://schemas.microsoft.com/office/drawing/2014/main" id="{499F8DD9-FC07-3965-757A-83F1089626F9}"/>
              </a:ext>
            </a:extLst>
          </p:cNvPr>
          <p:cNvPicPr>
            <a:picLocks noChangeAspect="1"/>
          </p:cNvPicPr>
          <p:nvPr/>
        </p:nvPicPr>
        <p:blipFill>
          <a:blip r:embed="rId3"/>
          <a:stretch>
            <a:fillRect/>
          </a:stretch>
        </p:blipFill>
        <p:spPr>
          <a:xfrm>
            <a:off x="-117698" y="6405720"/>
            <a:ext cx="3048264" cy="493819"/>
          </a:xfrm>
          <a:prstGeom prst="rect">
            <a:avLst/>
          </a:prstGeom>
        </p:spPr>
      </p:pic>
    </p:spTree>
    <p:extLst>
      <p:ext uri="{BB962C8B-B14F-4D97-AF65-F5344CB8AC3E}">
        <p14:creationId xmlns:p14="http://schemas.microsoft.com/office/powerpoint/2010/main" val="201568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BB3E08B-8EB2-BEB3-CFE8-16891B62ED3C}"/>
              </a:ext>
            </a:extLst>
          </p:cNvPr>
          <p:cNvPicPr>
            <a:picLocks noChangeAspect="1"/>
          </p:cNvPicPr>
          <p:nvPr/>
        </p:nvPicPr>
        <p:blipFill rotWithShape="1">
          <a:blip r:embed="rId2"/>
          <a:srcRect l="30631" t="16113" r="32137" b="13678"/>
          <a:stretch/>
        </p:blipFill>
        <p:spPr>
          <a:xfrm>
            <a:off x="306099" y="-127992"/>
            <a:ext cx="3998126" cy="6843703"/>
          </a:xfrm>
          <a:prstGeom prst="rect">
            <a:avLst/>
          </a:prstGeom>
        </p:spPr>
      </p:pic>
      <p:sp>
        <p:nvSpPr>
          <p:cNvPr id="2" name="Titre 1">
            <a:extLst>
              <a:ext uri="{FF2B5EF4-FFF2-40B4-BE49-F238E27FC236}">
                <a16:creationId xmlns:a16="http://schemas.microsoft.com/office/drawing/2014/main" id="{E0466B30-7908-90B3-5B7C-8691281C7461}"/>
              </a:ext>
            </a:extLst>
          </p:cNvPr>
          <p:cNvSpPr>
            <a:spLocks noGrp="1"/>
          </p:cNvSpPr>
          <p:nvPr>
            <p:ph type="title"/>
          </p:nvPr>
        </p:nvSpPr>
        <p:spPr>
          <a:xfrm>
            <a:off x="771299" y="2385857"/>
            <a:ext cx="3328985" cy="1478570"/>
          </a:xfrm>
          <a:noFill/>
        </p:spPr>
        <p:txBody>
          <a:bodyPr>
            <a:noAutofit/>
          </a:bodyPr>
          <a:lstStyle/>
          <a:p>
            <a:pPr algn="ctr"/>
            <a:r>
              <a:rPr lang="fr-FR" sz="2400" dirty="0">
                <a:solidFill>
                  <a:schemeClr val="bg1"/>
                </a:solidFill>
              </a:rPr>
              <a:t>Modèle </a:t>
            </a:r>
            <a:br>
              <a:rPr lang="fr-FR" sz="2400" dirty="0">
                <a:solidFill>
                  <a:schemeClr val="bg1"/>
                </a:solidFill>
              </a:rPr>
            </a:br>
            <a:r>
              <a:rPr lang="fr-FR" sz="2400" dirty="0">
                <a:solidFill>
                  <a:schemeClr val="bg1"/>
                </a:solidFill>
              </a:rPr>
              <a:t>de </a:t>
            </a:r>
            <a:br>
              <a:rPr lang="fr-FR" sz="2400" dirty="0">
                <a:solidFill>
                  <a:schemeClr val="bg1"/>
                </a:solidFill>
              </a:rPr>
            </a:br>
            <a:r>
              <a:rPr lang="fr-FR" sz="2400" dirty="0">
                <a:solidFill>
                  <a:schemeClr val="bg1"/>
                </a:solidFill>
              </a:rPr>
              <a:t>message </a:t>
            </a:r>
            <a:br>
              <a:rPr lang="fr-FR" sz="2400" dirty="0">
                <a:solidFill>
                  <a:schemeClr val="bg1"/>
                </a:solidFill>
              </a:rPr>
            </a:br>
            <a:r>
              <a:rPr lang="fr-FR" sz="2400" dirty="0">
                <a:solidFill>
                  <a:schemeClr val="bg1"/>
                </a:solidFill>
              </a:rPr>
              <a:t>à </a:t>
            </a:r>
            <a:br>
              <a:rPr lang="fr-FR" sz="2400" dirty="0">
                <a:solidFill>
                  <a:schemeClr val="bg1"/>
                </a:solidFill>
              </a:rPr>
            </a:br>
            <a:r>
              <a:rPr lang="fr-FR" sz="2400" dirty="0">
                <a:solidFill>
                  <a:schemeClr val="bg1"/>
                </a:solidFill>
              </a:rPr>
              <a:t>envoyer a</a:t>
            </a:r>
            <a:br>
              <a:rPr lang="fr-FR" sz="2400" dirty="0">
                <a:solidFill>
                  <a:schemeClr val="bg1"/>
                </a:solidFill>
              </a:rPr>
            </a:br>
            <a:r>
              <a:rPr lang="fr-FR" sz="2400" dirty="0">
                <a:solidFill>
                  <a:schemeClr val="bg1"/>
                </a:solidFill>
              </a:rPr>
              <a:t>une</a:t>
            </a:r>
            <a:br>
              <a:rPr lang="fr-FR" sz="2400" dirty="0">
                <a:solidFill>
                  <a:schemeClr val="bg1"/>
                </a:solidFill>
              </a:rPr>
            </a:br>
            <a:r>
              <a:rPr lang="fr-FR" sz="2400" dirty="0">
                <a:solidFill>
                  <a:schemeClr val="bg1"/>
                </a:solidFill>
              </a:rPr>
              <a:t> connaissance </a:t>
            </a:r>
            <a:br>
              <a:rPr lang="fr-FR" sz="2400" dirty="0">
                <a:solidFill>
                  <a:schemeClr val="bg1"/>
                </a:solidFill>
              </a:rPr>
            </a:br>
            <a:r>
              <a:rPr lang="fr-FR" sz="2400" dirty="0">
                <a:solidFill>
                  <a:schemeClr val="bg1"/>
                </a:solidFill>
              </a:rPr>
              <a:t>qui cherche </a:t>
            </a:r>
            <a:br>
              <a:rPr lang="fr-FR" sz="2400" dirty="0">
                <a:solidFill>
                  <a:schemeClr val="bg1"/>
                </a:solidFill>
              </a:rPr>
            </a:br>
            <a:r>
              <a:rPr lang="fr-FR" sz="2400" dirty="0">
                <a:solidFill>
                  <a:schemeClr val="bg1"/>
                </a:solidFill>
              </a:rPr>
              <a:t>une</a:t>
            </a:r>
            <a:br>
              <a:rPr lang="fr-FR" sz="2400" dirty="0">
                <a:solidFill>
                  <a:schemeClr val="bg1"/>
                </a:solidFill>
              </a:rPr>
            </a:br>
            <a:r>
              <a:rPr lang="fr-FR" sz="2400" dirty="0">
                <a:solidFill>
                  <a:schemeClr val="bg1"/>
                </a:solidFill>
              </a:rPr>
              <a:t> opportunité</a:t>
            </a:r>
            <a:endParaRPr lang="fr-BF" sz="2400" dirty="0">
              <a:solidFill>
                <a:schemeClr val="bg1"/>
              </a:solidFill>
            </a:endParaRPr>
          </a:p>
        </p:txBody>
      </p:sp>
      <p:sp>
        <p:nvSpPr>
          <p:cNvPr id="7" name="TextBox 4">
            <a:extLst>
              <a:ext uri="{FF2B5EF4-FFF2-40B4-BE49-F238E27FC236}">
                <a16:creationId xmlns:a16="http://schemas.microsoft.com/office/drawing/2014/main" id="{D655ADF5-ABAF-4E11-D834-F77195B7BBFA}"/>
              </a:ext>
            </a:extLst>
          </p:cNvPr>
          <p:cNvSpPr txBox="1"/>
          <p:nvPr/>
        </p:nvSpPr>
        <p:spPr>
          <a:xfrm>
            <a:off x="4940490" y="214194"/>
            <a:ext cx="6945411" cy="5539978"/>
          </a:xfrm>
          <a:prstGeom prst="rect">
            <a:avLst/>
          </a:prstGeom>
        </p:spPr>
        <p:txBody>
          <a:bodyPr wrap="square" lIns="0" tIns="0" rIns="0" bIns="0" rtlCol="0" anchor="t">
            <a:spAutoFit/>
          </a:bodyPr>
          <a:lstStyle/>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Salut </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Jean</a:t>
            </a:r>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 comment vas-tu?</a:t>
            </a:r>
          </a:p>
          <a:p>
            <a:b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br>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Je viens de trouver un moyen qui me permet de gagner de l’argent sans vendre de produit ni investir de l’argent, seulement en me  formant au </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E-Commerce et aux outils multimédias comme l’infographie ou le montage vidéo.</a:t>
            </a:r>
            <a:endParaRPr lang="en-MY"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J’aimerais savoir si tu serais intéressé par une formation de ce genre?</a:t>
            </a:r>
            <a:b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br>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Si  oui, je te propose </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qu’on se rencontre au cas contraire que je t’envoie une vidéo de 2mn; </a:t>
            </a:r>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tu regardes et me donne ton point de vue.</a:t>
            </a:r>
          </a:p>
        </p:txBody>
      </p:sp>
      <p:pic>
        <p:nvPicPr>
          <p:cNvPr id="3" name="Image 2">
            <a:extLst>
              <a:ext uri="{FF2B5EF4-FFF2-40B4-BE49-F238E27FC236}">
                <a16:creationId xmlns:a16="http://schemas.microsoft.com/office/drawing/2014/main" id="{269BBC32-7CDC-7488-D7D5-68557209DE03}"/>
              </a:ext>
            </a:extLst>
          </p:cNvPr>
          <p:cNvPicPr>
            <a:picLocks noChangeAspect="1"/>
          </p:cNvPicPr>
          <p:nvPr/>
        </p:nvPicPr>
        <p:blipFill>
          <a:blip r:embed="rId3"/>
          <a:stretch>
            <a:fillRect/>
          </a:stretch>
        </p:blipFill>
        <p:spPr>
          <a:xfrm>
            <a:off x="-169949" y="6468801"/>
            <a:ext cx="3048264" cy="493819"/>
          </a:xfrm>
          <a:prstGeom prst="rect">
            <a:avLst/>
          </a:prstGeom>
        </p:spPr>
      </p:pic>
    </p:spTree>
    <p:extLst>
      <p:ext uri="{BB962C8B-B14F-4D97-AF65-F5344CB8AC3E}">
        <p14:creationId xmlns:p14="http://schemas.microsoft.com/office/powerpoint/2010/main" val="282201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BB3E08B-8EB2-BEB3-CFE8-16891B62ED3C}"/>
              </a:ext>
            </a:extLst>
          </p:cNvPr>
          <p:cNvPicPr>
            <a:picLocks noChangeAspect="1"/>
          </p:cNvPicPr>
          <p:nvPr/>
        </p:nvPicPr>
        <p:blipFill rotWithShape="1">
          <a:blip r:embed="rId2"/>
          <a:srcRect l="30631" t="16113" r="32137" b="13678"/>
          <a:stretch/>
        </p:blipFill>
        <p:spPr>
          <a:xfrm>
            <a:off x="253849" y="-199888"/>
            <a:ext cx="3998126" cy="7257776"/>
          </a:xfrm>
          <a:prstGeom prst="rect">
            <a:avLst/>
          </a:prstGeom>
        </p:spPr>
      </p:pic>
      <p:sp>
        <p:nvSpPr>
          <p:cNvPr id="2" name="Titre 1">
            <a:extLst>
              <a:ext uri="{FF2B5EF4-FFF2-40B4-BE49-F238E27FC236}">
                <a16:creationId xmlns:a16="http://schemas.microsoft.com/office/drawing/2014/main" id="{E0466B30-7908-90B3-5B7C-8691281C7461}"/>
              </a:ext>
            </a:extLst>
          </p:cNvPr>
          <p:cNvSpPr>
            <a:spLocks noGrp="1"/>
          </p:cNvSpPr>
          <p:nvPr>
            <p:ph type="title"/>
          </p:nvPr>
        </p:nvSpPr>
        <p:spPr>
          <a:xfrm>
            <a:off x="771299" y="2385857"/>
            <a:ext cx="3328985" cy="1478570"/>
          </a:xfrm>
          <a:noFill/>
        </p:spPr>
        <p:txBody>
          <a:bodyPr>
            <a:noAutofit/>
          </a:bodyPr>
          <a:lstStyle/>
          <a:p>
            <a:pPr algn="ctr"/>
            <a:r>
              <a:rPr lang="fr-FR" sz="2400" dirty="0">
                <a:solidFill>
                  <a:schemeClr val="bg1"/>
                </a:solidFill>
              </a:rPr>
              <a:t>Modèle </a:t>
            </a:r>
            <a:br>
              <a:rPr lang="fr-FR" sz="2400" dirty="0">
                <a:solidFill>
                  <a:schemeClr val="bg1"/>
                </a:solidFill>
              </a:rPr>
            </a:br>
            <a:r>
              <a:rPr lang="fr-FR" sz="2400" dirty="0">
                <a:solidFill>
                  <a:schemeClr val="bg1"/>
                </a:solidFill>
              </a:rPr>
              <a:t>de </a:t>
            </a:r>
            <a:br>
              <a:rPr lang="fr-FR" sz="2400" dirty="0">
                <a:solidFill>
                  <a:schemeClr val="bg1"/>
                </a:solidFill>
              </a:rPr>
            </a:br>
            <a:r>
              <a:rPr lang="fr-FR" sz="2400" dirty="0">
                <a:solidFill>
                  <a:schemeClr val="bg1"/>
                </a:solidFill>
              </a:rPr>
              <a:t>message </a:t>
            </a:r>
            <a:br>
              <a:rPr lang="fr-FR" sz="2400" dirty="0">
                <a:solidFill>
                  <a:schemeClr val="bg1"/>
                </a:solidFill>
              </a:rPr>
            </a:br>
            <a:r>
              <a:rPr lang="fr-FR" sz="2400" dirty="0">
                <a:solidFill>
                  <a:schemeClr val="bg1"/>
                </a:solidFill>
              </a:rPr>
              <a:t>à </a:t>
            </a:r>
            <a:br>
              <a:rPr lang="fr-FR" sz="2400" dirty="0">
                <a:solidFill>
                  <a:schemeClr val="bg1"/>
                </a:solidFill>
              </a:rPr>
            </a:br>
            <a:r>
              <a:rPr lang="fr-FR" sz="2400" dirty="0">
                <a:solidFill>
                  <a:schemeClr val="bg1"/>
                </a:solidFill>
              </a:rPr>
              <a:t>envoyer a</a:t>
            </a:r>
            <a:br>
              <a:rPr lang="fr-FR" sz="2400" dirty="0">
                <a:solidFill>
                  <a:schemeClr val="bg1"/>
                </a:solidFill>
              </a:rPr>
            </a:br>
            <a:r>
              <a:rPr lang="fr-FR" sz="2400" dirty="0">
                <a:solidFill>
                  <a:schemeClr val="bg1"/>
                </a:solidFill>
              </a:rPr>
              <a:t>un </a:t>
            </a:r>
            <a:br>
              <a:rPr lang="fr-FR" sz="2400" dirty="0">
                <a:solidFill>
                  <a:schemeClr val="bg1"/>
                </a:solidFill>
              </a:rPr>
            </a:br>
            <a:r>
              <a:rPr lang="fr-FR" sz="2400" dirty="0" err="1">
                <a:solidFill>
                  <a:schemeClr val="bg1"/>
                </a:solidFill>
              </a:rPr>
              <a:t>collegue</a:t>
            </a:r>
            <a:r>
              <a:rPr lang="fr-FR" sz="2400" dirty="0">
                <a:solidFill>
                  <a:schemeClr val="bg1"/>
                </a:solidFill>
              </a:rPr>
              <a:t> </a:t>
            </a:r>
            <a:br>
              <a:rPr lang="fr-FR" sz="2400" dirty="0">
                <a:solidFill>
                  <a:schemeClr val="bg1"/>
                </a:solidFill>
              </a:rPr>
            </a:br>
            <a:r>
              <a:rPr lang="fr-FR" sz="2400" dirty="0">
                <a:solidFill>
                  <a:schemeClr val="bg1"/>
                </a:solidFill>
              </a:rPr>
              <a:t>ou ami  </a:t>
            </a:r>
            <a:endParaRPr lang="fr-BF" sz="2400" dirty="0">
              <a:solidFill>
                <a:schemeClr val="bg1"/>
              </a:solidFill>
            </a:endParaRPr>
          </a:p>
        </p:txBody>
      </p:sp>
      <p:sp>
        <p:nvSpPr>
          <p:cNvPr id="7" name="TextBox 4">
            <a:extLst>
              <a:ext uri="{FF2B5EF4-FFF2-40B4-BE49-F238E27FC236}">
                <a16:creationId xmlns:a16="http://schemas.microsoft.com/office/drawing/2014/main" id="{D655ADF5-ABAF-4E11-D834-F77195B7BBFA}"/>
              </a:ext>
            </a:extLst>
          </p:cNvPr>
          <p:cNvSpPr txBox="1"/>
          <p:nvPr/>
        </p:nvSpPr>
        <p:spPr>
          <a:xfrm>
            <a:off x="4617734" y="512724"/>
            <a:ext cx="7146635" cy="5539978"/>
          </a:xfrm>
          <a:prstGeom prst="rect">
            <a:avLst/>
          </a:prstGeom>
        </p:spPr>
        <p:txBody>
          <a:bodyPr wrap="square" lIns="0" tIns="0" rIns="0" bIns="0" rtlCol="0" anchor="t">
            <a:spAutoFit/>
          </a:bodyPr>
          <a:lstStyle/>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Salut </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Jean</a:t>
            </a:r>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 comment vas-tu?</a:t>
            </a:r>
          </a:p>
          <a:p>
            <a:br>
              <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rPr>
            </a:br>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Actuellement en plus de mon travail, j’ai  trouvé un moyen qui me permet de gagner de l’argent sans vendre de produit ni investir de l’argent, c’est seulement en me formant au </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E-Commerce et aux outils multimédias comme l’infographie ou le montage vidéo</a:t>
            </a:r>
            <a:endParaRPr lang="en-MY"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Déjà ça m’aide beaucoup et j’ai pensé à toi. Je ne sais pas si ça pourra t’intéressé?</a:t>
            </a:r>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endParaRPr lang="en-MY" sz="24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Si  oui, je te propose </a:t>
            </a:r>
            <a:r>
              <a:rPr lang="fr-FR" sz="24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qu’on se rencontre au cas contraire que je t’envoie une vidéo de 2mn; </a:t>
            </a:r>
            <a:r>
              <a:rPr lang="fr-FR" sz="2400" dirty="0">
                <a:latin typeface="Helvetica Neue Medium" panose="02000503000000020004" pitchFamily="2" charset="0"/>
                <a:ea typeface="Helvetica Neue Medium" panose="02000503000000020004" pitchFamily="2" charset="0"/>
                <a:cs typeface="Helvetica Neue Medium" panose="02000503000000020004" pitchFamily="2" charset="0"/>
              </a:rPr>
              <a:t>tu regardes et me donne ton point de vue.</a:t>
            </a:r>
          </a:p>
        </p:txBody>
      </p:sp>
      <p:pic>
        <p:nvPicPr>
          <p:cNvPr id="3" name="Image 2">
            <a:extLst>
              <a:ext uri="{FF2B5EF4-FFF2-40B4-BE49-F238E27FC236}">
                <a16:creationId xmlns:a16="http://schemas.microsoft.com/office/drawing/2014/main" id="{DBD3BCA2-95C4-9D65-9816-CBE81B128331}"/>
              </a:ext>
            </a:extLst>
          </p:cNvPr>
          <p:cNvPicPr>
            <a:picLocks noChangeAspect="1"/>
          </p:cNvPicPr>
          <p:nvPr/>
        </p:nvPicPr>
        <p:blipFill>
          <a:blip r:embed="rId3"/>
          <a:stretch>
            <a:fillRect/>
          </a:stretch>
        </p:blipFill>
        <p:spPr>
          <a:xfrm>
            <a:off x="-127687" y="6450172"/>
            <a:ext cx="3048264" cy="493819"/>
          </a:xfrm>
          <a:prstGeom prst="rect">
            <a:avLst/>
          </a:prstGeom>
        </p:spPr>
      </p:pic>
    </p:spTree>
    <p:extLst>
      <p:ext uri="{BB962C8B-B14F-4D97-AF65-F5344CB8AC3E}">
        <p14:creationId xmlns:p14="http://schemas.microsoft.com/office/powerpoint/2010/main" val="127843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BB3E08B-8EB2-BEB3-CFE8-16891B62ED3C}"/>
              </a:ext>
            </a:extLst>
          </p:cNvPr>
          <p:cNvPicPr>
            <a:picLocks noChangeAspect="1"/>
          </p:cNvPicPr>
          <p:nvPr/>
        </p:nvPicPr>
        <p:blipFill rotWithShape="1">
          <a:blip r:embed="rId2"/>
          <a:srcRect l="30631" t="16113" r="32137" b="13678"/>
          <a:stretch/>
        </p:blipFill>
        <p:spPr>
          <a:xfrm>
            <a:off x="436729" y="-154117"/>
            <a:ext cx="3998126" cy="7411893"/>
          </a:xfrm>
          <a:prstGeom prst="rect">
            <a:avLst/>
          </a:prstGeom>
        </p:spPr>
      </p:pic>
      <p:sp>
        <p:nvSpPr>
          <p:cNvPr id="2" name="Titre 1">
            <a:extLst>
              <a:ext uri="{FF2B5EF4-FFF2-40B4-BE49-F238E27FC236}">
                <a16:creationId xmlns:a16="http://schemas.microsoft.com/office/drawing/2014/main" id="{E0466B30-7908-90B3-5B7C-8691281C7461}"/>
              </a:ext>
            </a:extLst>
          </p:cNvPr>
          <p:cNvSpPr>
            <a:spLocks noGrp="1"/>
          </p:cNvSpPr>
          <p:nvPr>
            <p:ph type="title"/>
          </p:nvPr>
        </p:nvSpPr>
        <p:spPr>
          <a:xfrm>
            <a:off x="771299" y="2385857"/>
            <a:ext cx="3328985" cy="1478570"/>
          </a:xfrm>
          <a:noFill/>
        </p:spPr>
        <p:txBody>
          <a:bodyPr>
            <a:noAutofit/>
          </a:bodyPr>
          <a:lstStyle/>
          <a:p>
            <a:pPr algn="ctr"/>
            <a:r>
              <a:rPr lang="fr-FR" sz="2400" dirty="0">
                <a:solidFill>
                  <a:schemeClr val="bg1"/>
                </a:solidFill>
              </a:rPr>
              <a:t>Modèle </a:t>
            </a:r>
            <a:br>
              <a:rPr lang="fr-FR" sz="2400" dirty="0">
                <a:solidFill>
                  <a:schemeClr val="bg1"/>
                </a:solidFill>
              </a:rPr>
            </a:br>
            <a:r>
              <a:rPr lang="fr-FR" sz="2400" dirty="0">
                <a:solidFill>
                  <a:schemeClr val="bg1"/>
                </a:solidFill>
              </a:rPr>
              <a:t>de </a:t>
            </a:r>
            <a:br>
              <a:rPr lang="fr-FR" sz="2400" dirty="0">
                <a:solidFill>
                  <a:schemeClr val="bg1"/>
                </a:solidFill>
              </a:rPr>
            </a:br>
            <a:r>
              <a:rPr lang="fr-FR" sz="2400" dirty="0">
                <a:solidFill>
                  <a:schemeClr val="bg1"/>
                </a:solidFill>
              </a:rPr>
              <a:t>message </a:t>
            </a:r>
            <a:br>
              <a:rPr lang="fr-FR" sz="2400" dirty="0">
                <a:solidFill>
                  <a:schemeClr val="bg1"/>
                </a:solidFill>
              </a:rPr>
            </a:br>
            <a:r>
              <a:rPr lang="fr-FR" sz="2400" dirty="0">
                <a:solidFill>
                  <a:schemeClr val="bg1"/>
                </a:solidFill>
              </a:rPr>
              <a:t>à </a:t>
            </a:r>
            <a:br>
              <a:rPr lang="fr-FR" sz="2400" dirty="0">
                <a:solidFill>
                  <a:schemeClr val="bg1"/>
                </a:solidFill>
              </a:rPr>
            </a:br>
            <a:r>
              <a:rPr lang="fr-FR" sz="2400" dirty="0">
                <a:solidFill>
                  <a:schemeClr val="bg1"/>
                </a:solidFill>
              </a:rPr>
              <a:t>envoyer a</a:t>
            </a:r>
            <a:br>
              <a:rPr lang="fr-FR" sz="2400" dirty="0">
                <a:solidFill>
                  <a:schemeClr val="bg1"/>
                </a:solidFill>
              </a:rPr>
            </a:br>
            <a:r>
              <a:rPr lang="fr-FR" sz="2400" dirty="0">
                <a:solidFill>
                  <a:schemeClr val="bg1"/>
                </a:solidFill>
              </a:rPr>
              <a:t>une</a:t>
            </a:r>
            <a:br>
              <a:rPr lang="fr-FR" sz="2400" dirty="0">
                <a:solidFill>
                  <a:schemeClr val="bg1"/>
                </a:solidFill>
              </a:rPr>
            </a:br>
            <a:r>
              <a:rPr lang="fr-FR" sz="2400" dirty="0">
                <a:solidFill>
                  <a:schemeClr val="bg1"/>
                </a:solidFill>
              </a:rPr>
              <a:t>personne</a:t>
            </a:r>
            <a:br>
              <a:rPr lang="fr-FR" sz="2400" dirty="0">
                <a:solidFill>
                  <a:schemeClr val="bg1"/>
                </a:solidFill>
              </a:rPr>
            </a:br>
            <a:r>
              <a:rPr lang="fr-FR" sz="2400" dirty="0">
                <a:solidFill>
                  <a:schemeClr val="bg1"/>
                </a:solidFill>
              </a:rPr>
              <a:t>qui cherche du </a:t>
            </a:r>
            <a:br>
              <a:rPr lang="fr-FR" sz="2400" dirty="0">
                <a:solidFill>
                  <a:schemeClr val="bg1"/>
                </a:solidFill>
              </a:rPr>
            </a:br>
            <a:r>
              <a:rPr lang="fr-FR" sz="2400" dirty="0">
                <a:solidFill>
                  <a:schemeClr val="bg1"/>
                </a:solidFill>
              </a:rPr>
              <a:t>travail/ a gagner </a:t>
            </a:r>
            <a:br>
              <a:rPr lang="fr-FR" sz="2400" dirty="0">
                <a:solidFill>
                  <a:schemeClr val="bg1"/>
                </a:solidFill>
              </a:rPr>
            </a:br>
            <a:r>
              <a:rPr lang="fr-FR" sz="2400" dirty="0">
                <a:solidFill>
                  <a:schemeClr val="bg1"/>
                </a:solidFill>
              </a:rPr>
              <a:t>de l’argent</a:t>
            </a:r>
            <a:br>
              <a:rPr lang="fr-FR" sz="2400" dirty="0">
                <a:solidFill>
                  <a:schemeClr val="bg1"/>
                </a:solidFill>
              </a:rPr>
            </a:br>
            <a:r>
              <a:rPr lang="fr-FR" sz="2400" dirty="0">
                <a:solidFill>
                  <a:schemeClr val="bg1"/>
                </a:solidFill>
              </a:rPr>
              <a:t> comme chômeur, étudiant, élève</a:t>
            </a:r>
            <a:endParaRPr lang="fr-BF" sz="2400" dirty="0">
              <a:solidFill>
                <a:schemeClr val="bg1"/>
              </a:solidFill>
            </a:endParaRPr>
          </a:p>
        </p:txBody>
      </p:sp>
      <p:sp>
        <p:nvSpPr>
          <p:cNvPr id="7" name="TextBox 4">
            <a:extLst>
              <a:ext uri="{FF2B5EF4-FFF2-40B4-BE49-F238E27FC236}">
                <a16:creationId xmlns:a16="http://schemas.microsoft.com/office/drawing/2014/main" id="{D655ADF5-ABAF-4E11-D834-F77195B7BBFA}"/>
              </a:ext>
            </a:extLst>
          </p:cNvPr>
          <p:cNvSpPr txBox="1"/>
          <p:nvPr/>
        </p:nvSpPr>
        <p:spPr>
          <a:xfrm>
            <a:off x="4954137" y="166287"/>
            <a:ext cx="6801134" cy="5539978"/>
          </a:xfrm>
          <a:prstGeom prst="rect">
            <a:avLst/>
          </a:prstGeom>
        </p:spPr>
        <p:txBody>
          <a:bodyPr wrap="square" lIns="0" tIns="0" rIns="0" bIns="0" rtlCol="0" anchor="t">
            <a:spAutoFit/>
          </a:bodyPr>
          <a:lstStyle/>
          <a:p>
            <a:r>
              <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rPr>
              <a:t>Salut </a:t>
            </a:r>
            <a:r>
              <a:rPr lang="fr-FR" sz="20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Jean</a:t>
            </a:r>
            <a:r>
              <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rPr>
              <a:t> comment allez-vous?</a:t>
            </a:r>
          </a:p>
          <a:p>
            <a:br>
              <a:rPr lang="en-MY" sz="2000" dirty="0">
                <a:latin typeface="Helvetica Neue Medium" panose="02000503000000020004" pitchFamily="2" charset="0"/>
                <a:ea typeface="Helvetica Neue Medium" panose="02000503000000020004" pitchFamily="2" charset="0"/>
                <a:cs typeface="Helvetica Neue Medium" panose="02000503000000020004" pitchFamily="2" charset="0"/>
              </a:rPr>
            </a:br>
            <a:r>
              <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rPr>
              <a:t>Je  suis actuellement entrain de travailler chez une entreprise qui me permet de gagner de l’argent en me formant. </a:t>
            </a:r>
          </a:p>
          <a:p>
            <a:endPar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rPr>
              <a:t>Et ce qui m’aide beaucoup, c’est qu’on ne vend pas de produit et on n’a pas besoin d’avoir de l’argent pour gagner de l’argent,</a:t>
            </a:r>
          </a:p>
          <a:p>
            <a:endParaRPr lang="en-MY"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rPr>
              <a:t>Si ça t’intéresse, je suis prêt à t’aider à les rencontrer pour que tu puisses commencer l’activité toi aussi.</a:t>
            </a:r>
            <a:br>
              <a:rPr lang="en-MY" sz="2000" dirty="0">
                <a:latin typeface="Helvetica Neue Medium" panose="02000503000000020004" pitchFamily="2" charset="0"/>
                <a:ea typeface="Helvetica Neue Medium" panose="02000503000000020004" pitchFamily="2" charset="0"/>
                <a:cs typeface="Helvetica Neue Medium" panose="02000503000000020004" pitchFamily="2" charset="0"/>
              </a:rPr>
            </a:br>
            <a:endParaRPr lang="en-MY"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endParaRPr lang="en-MY"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rPr>
              <a:t>Si c’est OK, je te propose Si  oui, je te propose </a:t>
            </a:r>
            <a:r>
              <a:rPr lang="fr-FR" sz="2000" dirty="0">
                <a:solidFill>
                  <a:srgbClr val="FFFF00"/>
                </a:solidFill>
                <a:latin typeface="Helvetica Neue Medium" panose="02000503000000020004" pitchFamily="2" charset="0"/>
                <a:ea typeface="Helvetica Neue Medium" panose="02000503000000020004" pitchFamily="2" charset="0"/>
                <a:cs typeface="Helvetica Neue Medium" panose="02000503000000020004" pitchFamily="2" charset="0"/>
              </a:rPr>
              <a:t>qu’on se rencontre au cas contraire que je t’envoie une vidéo de 2mn; </a:t>
            </a:r>
            <a:r>
              <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rPr>
              <a:t>tu regardes et me donne ton point de vue.</a:t>
            </a:r>
          </a:p>
          <a:p>
            <a:endParaRPr lang="fr-FR" sz="2000" dirty="0">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Tree>
    <p:extLst>
      <p:ext uri="{BB962C8B-B14F-4D97-AF65-F5344CB8AC3E}">
        <p14:creationId xmlns:p14="http://schemas.microsoft.com/office/powerpoint/2010/main" val="208051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1D139-4B60-BAF8-A640-774A33CF81CD}"/>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913F8437-53A2-C1AC-A48A-8698D182A79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138995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5571</TotalTime>
  <Words>2163</Words>
  <Application>Microsoft Office PowerPoint</Application>
  <PresentationFormat>Grand écran</PresentationFormat>
  <Paragraphs>275</Paragraphs>
  <Slides>32</Slides>
  <Notes>3</Notes>
  <HiddenSlides>1</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32</vt:i4>
      </vt:variant>
    </vt:vector>
  </HeadingPairs>
  <TitlesOfParts>
    <vt:vector size="46" baseType="lpstr">
      <vt:lpstr>-apple-system</vt:lpstr>
      <vt:lpstr>Arial</vt:lpstr>
      <vt:lpstr>Arial Black</vt:lpstr>
      <vt:lpstr>Calibri</vt:lpstr>
      <vt:lpstr>Heebo</vt:lpstr>
      <vt:lpstr>Helvetica Neue Medium</vt:lpstr>
      <vt:lpstr>inherit</vt:lpstr>
      <vt:lpstr>Inter</vt:lpstr>
      <vt:lpstr>Montserrat</vt:lpstr>
      <vt:lpstr>Times New Roman</vt:lpstr>
      <vt:lpstr>Tw Cen MT</vt:lpstr>
      <vt:lpstr>var(--font-secondary)</vt:lpstr>
      <vt:lpstr>Wingdings</vt:lpstr>
      <vt:lpstr>Circuit</vt:lpstr>
      <vt:lpstr>Présentation PowerPoint</vt:lpstr>
      <vt:lpstr>QUI SOMMES-NOUS?</vt:lpstr>
      <vt:lpstr>PROCESSUS DE CRÉATION  DE RICHESSE AVEC  TETPROGRAM</vt:lpstr>
      <vt:lpstr>Comment réussir rapidement ?</vt:lpstr>
      <vt:lpstr>Présentation PowerPoint</vt:lpstr>
      <vt:lpstr>LES PRINCIPALES FAÇONS LÉGALES DE GAGNER DE L'ARGENT  SUR INTERNET </vt:lpstr>
      <vt:lpstr>Présentation PowerPoint</vt:lpstr>
      <vt:lpstr>Présentation PowerPoint</vt:lpstr>
      <vt:lpstr>Exemples d’entreprises et réseaux</vt:lpstr>
      <vt:lpstr>Présentation PowerPoint</vt:lpstr>
      <vt:lpstr>La commission en affiliation marketing, comment ça marche ?</vt:lpstr>
      <vt:lpstr>Maitriser son tableau de bord</vt:lpstr>
      <vt:lpstr>COMPRENDRE L’AFFILIATION ET CE QUE VOUS GAGNER</vt:lpstr>
      <vt:lpstr>Qu’est ce que je gagne en tant qu’affilie?</vt:lpstr>
      <vt:lpstr>Présentation PowerPoint</vt:lpstr>
      <vt:lpstr>Présentation PowerPoint</vt:lpstr>
      <vt:lpstr>Présentation PowerPoint</vt:lpstr>
      <vt:lpstr> Comment avoir des affilies rapidement?</vt:lpstr>
      <vt:lpstr>QUEL EST mon marché cible? </vt:lpstr>
      <vt:lpstr>Que recherche mon marché cible? (Besoins)</vt:lpstr>
      <vt:lpstr>Qu’est-ce qui les ferait plaisir?</vt:lpstr>
      <vt:lpstr>D’où pourrais-je les trouver? </vt:lpstr>
      <vt:lpstr>Conclusion : Nous cherchons des gens </vt:lpstr>
      <vt:lpstr>UTILISEZ LA MACHINE A AFFILIER ET CONSTRUISEZ VOTRE COMMUNAUTÉ </vt:lpstr>
      <vt:lpstr>Qu’est ce que je peUX  Faire en ligne?</vt:lpstr>
      <vt:lpstr>DES IDEES Pour animer ses plateformeS</vt:lpstr>
      <vt:lpstr>Qu’est ce que je peUX  Faire hors ligne?</vt:lpstr>
      <vt:lpstr>Modèle  de  message  à  envoyer  une  connaissance  qui mène une activité </vt:lpstr>
      <vt:lpstr>Modèle  de  message  à  envoyer a une  connaissance  qui cherche  une  opportunité</vt:lpstr>
      <vt:lpstr>Modèle  de  message  à  envoyer a un  collegue  ou ami  </vt:lpstr>
      <vt:lpstr>Modèle  de  message  à  envoyer a une personne qui cherche du  travail/ a gagner  de l’argent  comme chômeur, étudiant, élève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knight-industries@outlook.fr</dc:creator>
  <cp:lastModifiedBy>amadou kone</cp:lastModifiedBy>
  <cp:revision>92</cp:revision>
  <dcterms:created xsi:type="dcterms:W3CDTF">2024-05-15T18:32:57Z</dcterms:created>
  <dcterms:modified xsi:type="dcterms:W3CDTF">2026-01-09T10:01:40Z</dcterms:modified>
</cp:coreProperties>
</file>