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2"/>
    <p:sldId id="264" r:id="rId3"/>
    <p:sldId id="1312" r:id="rId4"/>
    <p:sldId id="1430" r:id="rId5"/>
    <p:sldId id="1330" r:id="rId6"/>
    <p:sldId id="1385" r:id="rId7"/>
    <p:sldId id="1333" r:id="rId8"/>
    <p:sldId id="1321" r:id="rId9"/>
    <p:sldId id="1346" r:id="rId10"/>
    <p:sldId id="1329" r:id="rId11"/>
    <p:sldId id="258" r:id="rId12"/>
    <p:sldId id="1320" r:id="rId13"/>
    <p:sldId id="1438" r:id="rId14"/>
    <p:sldId id="1349" r:id="rId15"/>
    <p:sldId id="259" r:id="rId16"/>
    <p:sldId id="1432" r:id="rId17"/>
    <p:sldId id="268" r:id="rId18"/>
    <p:sldId id="262" r:id="rId19"/>
    <p:sldId id="1437" r:id="rId20"/>
    <p:sldId id="1381" r:id="rId21"/>
    <p:sldId id="1290" r:id="rId22"/>
    <p:sldId id="1391" r:id="rId23"/>
    <p:sldId id="257" r:id="rId24"/>
    <p:sldId id="1439" r:id="rId25"/>
    <p:sldId id="260" r:id="rId26"/>
    <p:sldId id="1440" r:id="rId27"/>
    <p:sldId id="263" r:id="rId28"/>
    <p:sldId id="1441" r:id="rId29"/>
    <p:sldId id="265" r:id="rId30"/>
    <p:sldId id="1442" r:id="rId31"/>
    <p:sldId id="267" r:id="rId32"/>
    <p:sldId id="266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1535C"/>
    <a:srgbClr val="FE0304"/>
    <a:srgbClr val="FF0000"/>
    <a:srgbClr val="A20000"/>
    <a:srgbClr val="00B0F0"/>
    <a:srgbClr val="00B050"/>
    <a:srgbClr val="FFC000"/>
    <a:srgbClr val="42525B"/>
    <a:srgbClr val="D7D3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4" autoAdjust="0"/>
  </p:normalViewPr>
  <p:slideViewPr>
    <p:cSldViewPr snapToGrid="0">
      <p:cViewPr varScale="1">
        <p:scale>
          <a:sx n="56" d="100"/>
          <a:sy n="56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F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0B504-BF64-4C5D-9FB1-F13E5EC8B7C1}" type="datetimeFigureOut">
              <a:rPr lang="fr-BF" smtClean="0"/>
              <a:t>10/06/2026</a:t>
            </a:fld>
            <a:endParaRPr lang="fr-BF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F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F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F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76D3A-00ED-49B4-B9A1-3BC661314898}" type="slidenum">
              <a:rPr lang="fr-BF" smtClean="0"/>
              <a:t>‹N°›</a:t>
            </a:fld>
            <a:endParaRPr lang="fr-BF"/>
          </a:p>
        </p:txBody>
      </p:sp>
    </p:spTree>
    <p:extLst>
      <p:ext uri="{BB962C8B-B14F-4D97-AF65-F5344CB8AC3E}">
        <p14:creationId xmlns:p14="http://schemas.microsoft.com/office/powerpoint/2010/main" val="120438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BF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F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944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F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hyperlink" Target="https://www.merci-app.com/article/misez-sur-le-cross-selling-pour-booster-vos-ventes" TargetMode="Externa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g"/><Relationship Id="rId7" Type="http://schemas.microsoft.com/office/2007/relationships/hdphoto" Target="../media/hdphoto2.wdp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g"/><Relationship Id="rId9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13" Type="http://schemas.openxmlformats.org/officeDocument/2006/relationships/image" Target="../media/image30.jpg"/><Relationship Id="rId18" Type="http://schemas.microsoft.com/office/2007/relationships/hdphoto" Target="../media/hdphoto4.wdp"/><Relationship Id="rId3" Type="http://schemas.openxmlformats.org/officeDocument/2006/relationships/image" Target="../media/image14.jpg"/><Relationship Id="rId7" Type="http://schemas.openxmlformats.org/officeDocument/2006/relationships/image" Target="../media/image24.jpg"/><Relationship Id="rId12" Type="http://schemas.openxmlformats.org/officeDocument/2006/relationships/image" Target="../media/image29.jpg"/><Relationship Id="rId17" Type="http://schemas.openxmlformats.org/officeDocument/2006/relationships/image" Target="../media/image34.png"/><Relationship Id="rId2" Type="http://schemas.openxmlformats.org/officeDocument/2006/relationships/image" Target="../media/image15.jpeg"/><Relationship Id="rId16" Type="http://schemas.openxmlformats.org/officeDocument/2006/relationships/image" Target="../media/image33.jpg"/><Relationship Id="rId20" Type="http://schemas.microsoft.com/office/2007/relationships/hdphoto" Target="../media/hdphoto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11" Type="http://schemas.openxmlformats.org/officeDocument/2006/relationships/image" Target="../media/image28.jpg"/><Relationship Id="rId5" Type="http://schemas.openxmlformats.org/officeDocument/2006/relationships/image" Target="../media/image22.jpg"/><Relationship Id="rId15" Type="http://schemas.openxmlformats.org/officeDocument/2006/relationships/image" Target="../media/image32.jpeg"/><Relationship Id="rId10" Type="http://schemas.openxmlformats.org/officeDocument/2006/relationships/image" Target="../media/image27.jpg"/><Relationship Id="rId19" Type="http://schemas.openxmlformats.org/officeDocument/2006/relationships/image" Target="../media/image17.png"/><Relationship Id="rId4" Type="http://schemas.openxmlformats.org/officeDocument/2006/relationships/image" Target="../media/image21.jpg"/><Relationship Id="rId9" Type="http://schemas.openxmlformats.org/officeDocument/2006/relationships/image" Target="../media/image26.jpg"/><Relationship Id="rId14" Type="http://schemas.openxmlformats.org/officeDocument/2006/relationships/image" Target="../media/image31.jp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4306" y="0"/>
            <a:ext cx="9877694" cy="2387600"/>
          </a:xfrm>
        </p:spPr>
        <p:txBody>
          <a:bodyPr>
            <a:normAutofit/>
          </a:bodyPr>
          <a:lstStyle/>
          <a:p>
            <a:pPr algn="ctr"/>
            <a:r>
              <a:rPr lang="fr-FR" sz="6000" b="1" dirty="0"/>
              <a:t>COMPRENDRE LE</a:t>
            </a:r>
            <a:br>
              <a:rPr lang="fr-FR" sz="6000" b="1" dirty="0"/>
            </a:br>
            <a:r>
              <a:rPr sz="6000" b="1" dirty="0"/>
              <a:t>Marketing </a:t>
            </a:r>
            <a:r>
              <a:rPr sz="6000" b="1" dirty="0" err="1"/>
              <a:t>d’Affiliation</a:t>
            </a:r>
            <a:endParaRPr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ctr"/>
            <a:r>
              <a:rPr lang="fr-FR" sz="4800" i="1" cap="none" dirty="0">
                <a:solidFill>
                  <a:srgbClr val="FFFF00"/>
                </a:solidFill>
              </a:rPr>
              <a:t>Pourquoi c’est une opportunité pour les affiliés en </a:t>
            </a:r>
            <a:r>
              <a:rPr lang="fr-FR" sz="4800" i="1" cap="none" dirty="0" err="1">
                <a:solidFill>
                  <a:srgbClr val="FFFF00"/>
                </a:solidFill>
              </a:rPr>
              <a:t>afrique</a:t>
            </a:r>
            <a:r>
              <a:rPr lang="fr-FR" sz="4800" i="1" cap="none" dirty="0">
                <a:solidFill>
                  <a:srgbClr val="FFFF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Who is Pat Flynn? | Founder of SPI Media">
            <a:extLst>
              <a:ext uri="{FF2B5EF4-FFF2-40B4-BE49-F238E27FC236}">
                <a16:creationId xmlns:a16="http://schemas.microsoft.com/office/drawing/2014/main" id="{F9B81096-404A-29DC-9EF5-CCAEDC50F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5" y="1905000"/>
            <a:ext cx="4953000" cy="4953000"/>
          </a:xfrm>
          <a:prstGeom prst="rect">
            <a:avLst/>
          </a:prstGeom>
        </p:spPr>
      </p:pic>
      <p:pic>
        <p:nvPicPr>
          <p:cNvPr id="11" name="Image 10" descr="Warren Buffett : la fin d'un demi siècle de règne pour l'investisseur  légendaire | Luxus Magazine">
            <a:extLst>
              <a:ext uri="{FF2B5EF4-FFF2-40B4-BE49-F238E27FC236}">
                <a16:creationId xmlns:a16="http://schemas.microsoft.com/office/drawing/2014/main" id="{B753F8D5-298B-A821-0398-ACC0FD9BC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344" y="-386367"/>
            <a:ext cx="6096000" cy="337096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0A5E4B-F063-8EB5-BEE3-D90312D1790C}"/>
              </a:ext>
            </a:extLst>
          </p:cNvPr>
          <p:cNvSpPr txBox="1"/>
          <p:nvPr/>
        </p:nvSpPr>
        <p:spPr>
          <a:xfrm>
            <a:off x="1661374" y="141188"/>
            <a:ext cx="584700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200" i="1" dirty="0">
                <a:solidFill>
                  <a:srgbClr val="FFFF00"/>
                </a:solidFill>
              </a:rPr>
              <a:t>« Si vous ne trouvez pas un moyen de gagner de l’argent pendant que vous dormez, vous travaillerez jusqu’à votre mort. »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D45D83-CFEB-C8D7-7FA3-C55C910E84A4}"/>
              </a:ext>
            </a:extLst>
          </p:cNvPr>
          <p:cNvSpPr txBox="1"/>
          <p:nvPr/>
        </p:nvSpPr>
        <p:spPr>
          <a:xfrm>
            <a:off x="4842456" y="4654710"/>
            <a:ext cx="749121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3200" i="1" dirty="0">
                <a:solidFill>
                  <a:srgbClr val="FFFF00"/>
                </a:solidFill>
              </a:rPr>
              <a:t>« Le marketing d’affiliation consiste à recommander et partager les produits des autres — lorsqu’une personne clique sur votre lien et achète, vous touchez une commission. »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1F4F35-21D3-79A6-BECE-03A0B911030C}"/>
              </a:ext>
            </a:extLst>
          </p:cNvPr>
          <p:cNvSpPr txBox="1"/>
          <p:nvPr/>
        </p:nvSpPr>
        <p:spPr>
          <a:xfrm>
            <a:off x="9448800" y="2480290"/>
            <a:ext cx="2743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2800" b="1" dirty="0"/>
              <a:t> Warren </a:t>
            </a:r>
            <a:r>
              <a:rPr lang="fr-FR" sz="2800" b="1" dirty="0" err="1"/>
              <a:t>Buffett</a:t>
            </a:r>
            <a:endParaRPr lang="fr-FR" sz="28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A262F49-7F23-C9C8-5C80-96E665A574FE}"/>
              </a:ext>
            </a:extLst>
          </p:cNvPr>
          <p:cNvSpPr txBox="1"/>
          <p:nvPr/>
        </p:nvSpPr>
        <p:spPr>
          <a:xfrm>
            <a:off x="4143777" y="3967103"/>
            <a:ext cx="62752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b="1" dirty="0"/>
              <a:t>Pat Flynn, </a:t>
            </a:r>
            <a:r>
              <a:rPr lang="fr-FR" sz="2800" dirty="0"/>
              <a:t>Smart Passive </a:t>
            </a:r>
            <a:r>
              <a:rPr lang="fr-FR" sz="2800" dirty="0" err="1"/>
              <a:t>Income</a:t>
            </a:r>
            <a:endParaRPr lang="fr-BF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>
            <a:extLst>
              <a:ext uri="{FF2B5EF4-FFF2-40B4-BE49-F238E27FC236}">
                <a16:creationId xmlns:a16="http://schemas.microsoft.com/office/drawing/2014/main" id="{D1992482-3851-FFC8-49A9-A42C16695C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  <p:txBody>
          <a:bodyPr/>
          <a:lstStyle/>
          <a:p>
            <a:endParaRPr lang="fr-BF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B9A548E-8E8F-E95D-305A-4C488EA594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211" b="11291"/>
          <a:stretch/>
        </p:blipFill>
        <p:spPr>
          <a:xfrm>
            <a:off x="577646" y="134929"/>
            <a:ext cx="10668000" cy="634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64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1C02F4F9-642F-FB2F-C22A-F44CC7B8D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6288" y="-420011"/>
            <a:ext cx="9582973" cy="719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BAFC32C-20B7-6314-FE82-80638B335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77792" y="-260003"/>
            <a:ext cx="11953413" cy="1478570"/>
          </a:xfrm>
        </p:spPr>
        <p:txBody>
          <a:bodyPr>
            <a:normAutofit/>
          </a:bodyPr>
          <a:lstStyle/>
          <a:p>
            <a:r>
              <a:rPr lang="fr-FR" sz="2800" b="1" cap="none" dirty="0"/>
              <a:t>LES PRINCIPALES FAÇONS LÉGALES DE GAGNER DE L'ARGENT EN LIGNE </a:t>
            </a:r>
            <a:endParaRPr lang="fr-BF" sz="2800" b="1" cap="none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E857265-4AFB-C412-91B8-499C0FA1812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71764" y="1107995"/>
            <a:ext cx="6267573" cy="526297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E-commerce (vente de produits en ligne)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</a:t>
            </a:r>
            <a:r>
              <a:rPr lang="fr-BF" dirty="0" err="1"/>
              <a:t>Dropshipping</a:t>
            </a:r>
            <a:r>
              <a:rPr lang="fr-BF" dirty="0"/>
              <a:t>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Marketing d’affiliation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Publicité en ligne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Freelance et services digitaux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Consulting et coaching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Création de contenu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Investissements en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Immobilier en ligne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Développement web et applications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Vente de formations et </a:t>
            </a:r>
            <a:r>
              <a:rPr lang="fr-BF" dirty="0" err="1"/>
              <a:t>infoproduits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SaaS et outils numériques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 Community building </a:t>
            </a:r>
            <a:endParaRPr lang="fr-FR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fr-BF" dirty="0"/>
              <a:t>Arbitrage digital (achat-revente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949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" name="Shape 0">
            <a:extLst>
              <a:ext uri="{FF2B5EF4-FFF2-40B4-BE49-F238E27FC236}">
                <a16:creationId xmlns:a16="http://schemas.microsoft.com/office/drawing/2014/main" id="{8DAB7A1F-EF33-0736-0A7A-229884BF7C35}"/>
              </a:ext>
            </a:extLst>
          </p:cNvPr>
          <p:cNvSpPr/>
          <p:nvPr/>
        </p:nvSpPr>
        <p:spPr>
          <a:xfrm>
            <a:off x="-13058" y="6607"/>
            <a:ext cx="12192000" cy="68580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  <p:txBody>
          <a:bodyPr/>
          <a:lstStyle/>
          <a:p>
            <a:endParaRPr lang="fr-BF" sz="1500" dirty="0"/>
          </a:p>
        </p:txBody>
      </p:sp>
      <p:sp>
        <p:nvSpPr>
          <p:cNvPr id="5" name="Text 1"/>
          <p:cNvSpPr/>
          <p:nvPr/>
        </p:nvSpPr>
        <p:spPr>
          <a:xfrm>
            <a:off x="1971441" y="527531"/>
            <a:ext cx="3954346" cy="11475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/>
            <a:r>
              <a:rPr lang="fr-FR" sz="4400" b="1" dirty="0">
                <a:latin typeface="var(--font-secondary)"/>
              </a:rPr>
              <a:t>Petite histoire…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2842F8E-9D9B-6BB7-59A5-B3966928E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8" y="-6607"/>
            <a:ext cx="805478" cy="80547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64FE637C-A192-EC77-5407-9DA1A3913FB6}"/>
              </a:ext>
            </a:extLst>
          </p:cNvPr>
          <p:cNvSpPr txBox="1"/>
          <p:nvPr/>
        </p:nvSpPr>
        <p:spPr>
          <a:xfrm>
            <a:off x="6686645" y="387480"/>
            <a:ext cx="5088193" cy="583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0985" indent="-380985">
              <a:buFont typeface="Wingdings" panose="05000000000000000000" pitchFamily="2" charset="2"/>
              <a:buChar char="ü"/>
            </a:pPr>
            <a:r>
              <a:rPr lang="fr-FR" sz="2333" dirty="0">
                <a:latin typeface="Inter"/>
              </a:rPr>
              <a:t>En 1996, Jeff Bezos réalise qu’il pourrait </a:t>
            </a:r>
            <a:r>
              <a:rPr lang="fr-FR" sz="2333" b="1" dirty="0">
                <a:latin typeface="inherit"/>
              </a:rPr>
              <a:t>utiliser des sites web qui parlent de livres</a:t>
            </a:r>
            <a:r>
              <a:rPr lang="fr-FR" sz="2333" dirty="0">
                <a:latin typeface="Inter"/>
              </a:rPr>
              <a:t> pour vendre </a:t>
            </a:r>
            <a:r>
              <a:rPr lang="fr-FR" sz="2333" u="sng" dirty="0">
                <a:latin typeface="Inter"/>
              </a:rPr>
              <a:t>ses livres</a:t>
            </a:r>
            <a:r>
              <a:rPr lang="fr-FR" sz="2333" dirty="0">
                <a:latin typeface="Inter"/>
              </a:rPr>
              <a:t>, grâce à un simple système de liens et de renvois vers ses pages internet.</a:t>
            </a:r>
          </a:p>
          <a:p>
            <a:pPr marL="380985" indent="-380985">
              <a:buFont typeface="Wingdings" panose="05000000000000000000" pitchFamily="2" charset="2"/>
              <a:buChar char="ü"/>
            </a:pPr>
            <a:r>
              <a:rPr lang="fr-FR" sz="2333" dirty="0">
                <a:latin typeface="Inter"/>
              </a:rPr>
              <a:t>Le projet de librairie en ligne de Jeff Bezos, devenu depuis </a:t>
            </a:r>
            <a:r>
              <a:rPr lang="fr-FR" sz="2333" b="1" dirty="0">
                <a:latin typeface="inherit"/>
              </a:rPr>
              <a:t>Amazon</a:t>
            </a:r>
            <a:r>
              <a:rPr lang="fr-FR" sz="2333" dirty="0">
                <a:latin typeface="Inter"/>
              </a:rPr>
              <a:t>, a conduit à l’affiliation. Eh oui, en plus d’être le génie du </a:t>
            </a:r>
            <a:r>
              <a:rPr lang="fr-FR" sz="2333" u="sng" dirty="0">
                <a:latin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cross-</a:t>
            </a:r>
            <a:r>
              <a:rPr lang="fr-FR" sz="2333" u="sng" dirty="0" err="1">
                <a:latin typeface="Inte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selling</a:t>
            </a:r>
            <a:r>
              <a:rPr lang="fr-FR" sz="2333" dirty="0">
                <a:latin typeface="Inter"/>
              </a:rPr>
              <a:t>, on lui doit cela aussi ! </a:t>
            </a:r>
          </a:p>
          <a:p>
            <a:pPr marL="380985" indent="-380985">
              <a:buFont typeface="Wingdings" panose="05000000000000000000" pitchFamily="2" charset="2"/>
              <a:buChar char="ü"/>
            </a:pPr>
            <a:r>
              <a:rPr lang="fr-FR" sz="2333" dirty="0">
                <a:latin typeface="Inter"/>
              </a:rPr>
              <a:t>Remarque :</a:t>
            </a:r>
          </a:p>
          <a:p>
            <a:pPr algn="l"/>
            <a:r>
              <a:rPr lang="fr-FR" sz="2333" dirty="0">
                <a:latin typeface="Inter"/>
              </a:rPr>
              <a:t>Le </a:t>
            </a:r>
            <a:r>
              <a:rPr lang="fr-FR" sz="2333" b="1" dirty="0">
                <a:latin typeface="inherit"/>
              </a:rPr>
              <a:t>premier programme d’affiliation</a:t>
            </a:r>
            <a:r>
              <a:rPr lang="fr-FR" sz="2333" dirty="0">
                <a:latin typeface="Inter"/>
              </a:rPr>
              <a:t> est né et répond au doux nom de</a:t>
            </a:r>
            <a:r>
              <a:rPr lang="fr-FR" sz="2333" i="1" dirty="0">
                <a:latin typeface="inherit"/>
              </a:rPr>
              <a:t> “Amazon Associates Program”</a:t>
            </a:r>
            <a:r>
              <a:rPr lang="fr-FR" sz="2333" dirty="0">
                <a:latin typeface="Inter"/>
              </a:rPr>
              <a:t>.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90141FB-88F5-E3A3-3236-16A301DE8B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06" b="100000" l="10391" r="9039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09483" y="1403755"/>
            <a:ext cx="9548215" cy="53708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165" y="2689715"/>
            <a:ext cx="9145670" cy="1478570"/>
          </a:xfrm>
        </p:spPr>
        <p:txBody>
          <a:bodyPr>
            <a:noAutofit/>
          </a:bodyPr>
          <a:lstStyle/>
          <a:p>
            <a:pPr algn="ctr"/>
            <a:r>
              <a:rPr lang="fr-FR" sz="9600" b="1" dirty="0">
                <a:solidFill>
                  <a:srgbClr val="FFFF00"/>
                </a:solidFill>
              </a:rPr>
              <a:t> marketing d’</a:t>
            </a:r>
            <a:r>
              <a:rPr sz="9600" b="1" dirty="0">
                <a:solidFill>
                  <a:srgbClr val="FFFF00"/>
                </a:solidFill>
              </a:rPr>
              <a:t>affiliation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65243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  <p:txBody>
          <a:bodyPr/>
          <a:lstStyle/>
          <a:p>
            <a:endParaRPr lang="fr-BF"/>
          </a:p>
        </p:txBody>
      </p:sp>
      <p:sp>
        <p:nvSpPr>
          <p:cNvPr id="37" name="Shape 2">
            <a:extLst>
              <a:ext uri="{FF2B5EF4-FFF2-40B4-BE49-F238E27FC236}">
                <a16:creationId xmlns:a16="http://schemas.microsoft.com/office/drawing/2014/main" id="{8FCAA582-75D9-BDBB-EB9C-2389FFB1333C}"/>
              </a:ext>
            </a:extLst>
          </p:cNvPr>
          <p:cNvSpPr/>
          <p:nvPr/>
        </p:nvSpPr>
        <p:spPr>
          <a:xfrm>
            <a:off x="9571849" y="3987723"/>
            <a:ext cx="2517218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6" name="Shape 2">
            <a:extLst>
              <a:ext uri="{FF2B5EF4-FFF2-40B4-BE49-F238E27FC236}">
                <a16:creationId xmlns:a16="http://schemas.microsoft.com/office/drawing/2014/main" id="{D885AD53-3441-8B32-5880-6CAF88103837}"/>
              </a:ext>
            </a:extLst>
          </p:cNvPr>
          <p:cNvSpPr/>
          <p:nvPr/>
        </p:nvSpPr>
        <p:spPr>
          <a:xfrm>
            <a:off x="6488600" y="4018976"/>
            <a:ext cx="2863230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5" name="Shape 2">
            <a:extLst>
              <a:ext uri="{FF2B5EF4-FFF2-40B4-BE49-F238E27FC236}">
                <a16:creationId xmlns:a16="http://schemas.microsoft.com/office/drawing/2014/main" id="{F6F4C680-77F5-2477-863D-2762253767B5}"/>
              </a:ext>
            </a:extLst>
          </p:cNvPr>
          <p:cNvSpPr/>
          <p:nvPr/>
        </p:nvSpPr>
        <p:spPr>
          <a:xfrm>
            <a:off x="3107762" y="4041715"/>
            <a:ext cx="3258610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DF2FDBBD-02D9-63E2-34F6-7C32D10D18EB}"/>
              </a:ext>
            </a:extLst>
          </p:cNvPr>
          <p:cNvSpPr/>
          <p:nvPr/>
        </p:nvSpPr>
        <p:spPr>
          <a:xfrm>
            <a:off x="235225" y="4017004"/>
            <a:ext cx="2750308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7C0EDA2-C8F1-437D-3282-64C438693EB5}"/>
              </a:ext>
            </a:extLst>
          </p:cNvPr>
          <p:cNvSpPr/>
          <p:nvPr/>
        </p:nvSpPr>
        <p:spPr>
          <a:xfrm>
            <a:off x="3430758" y="1263597"/>
            <a:ext cx="2960796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5A4F4C41-6076-71D6-DA2C-18ED7D8EEB86}"/>
              </a:ext>
            </a:extLst>
          </p:cNvPr>
          <p:cNvSpPr/>
          <p:nvPr/>
        </p:nvSpPr>
        <p:spPr>
          <a:xfrm>
            <a:off x="9871361" y="1223018"/>
            <a:ext cx="2267135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C8AD2BC6-F59D-2C31-5A88-E5FED11790E3}"/>
              </a:ext>
            </a:extLst>
          </p:cNvPr>
          <p:cNvSpPr/>
          <p:nvPr/>
        </p:nvSpPr>
        <p:spPr>
          <a:xfrm>
            <a:off x="86506" y="1283192"/>
            <a:ext cx="3258610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3" name="Shape 2">
            <a:extLst>
              <a:ext uri="{FF2B5EF4-FFF2-40B4-BE49-F238E27FC236}">
                <a16:creationId xmlns:a16="http://schemas.microsoft.com/office/drawing/2014/main" id="{9F43F14D-7189-C671-6F5A-05DA145F1D91}"/>
              </a:ext>
            </a:extLst>
          </p:cNvPr>
          <p:cNvSpPr/>
          <p:nvPr/>
        </p:nvSpPr>
        <p:spPr>
          <a:xfrm>
            <a:off x="6490983" y="1217972"/>
            <a:ext cx="3200575" cy="2464797"/>
          </a:xfrm>
          <a:prstGeom prst="roundRect">
            <a:avLst>
              <a:gd name="adj" fmla="val 3250"/>
            </a:avLst>
          </a:prstGeom>
          <a:noFill/>
          <a:ln w="13811">
            <a:solidFill>
              <a:srgbClr val="FFFF00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4" name="Text 1"/>
          <p:cNvSpPr/>
          <p:nvPr/>
        </p:nvSpPr>
        <p:spPr>
          <a:xfrm>
            <a:off x="784088" y="406400"/>
            <a:ext cx="10734260" cy="9237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3637"/>
              </a:lnSpc>
            </a:pPr>
            <a:r>
              <a:rPr lang="en-US" sz="2909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différents types de programmes d'affiliation</a:t>
            </a:r>
            <a:endParaRPr lang="en-US" sz="2909" dirty="0"/>
          </a:p>
        </p:txBody>
      </p:sp>
      <p:sp>
        <p:nvSpPr>
          <p:cNvPr id="7" name="Text 4"/>
          <p:cNvSpPr/>
          <p:nvPr/>
        </p:nvSpPr>
        <p:spPr>
          <a:xfrm>
            <a:off x="200430" y="1351247"/>
            <a:ext cx="2915524" cy="3476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1862"/>
              </a:lnSpc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à la vente (Cost Per Sale - CPS) :</a:t>
            </a:r>
            <a:endParaRPr lang="en-US" sz="1667" dirty="0"/>
          </a:p>
        </p:txBody>
      </p:sp>
      <p:sp>
        <p:nvSpPr>
          <p:cNvPr id="8" name="Text 5"/>
          <p:cNvSpPr/>
          <p:nvPr/>
        </p:nvSpPr>
        <p:spPr>
          <a:xfrm>
            <a:off x="-89982" y="2235024"/>
            <a:ext cx="3400722" cy="10244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862"/>
              </a:lnSpc>
              <a:buSzPct val="100000"/>
            </a:pPr>
            <a:r>
              <a:rPr lang="fr-BF" sz="2000" dirty="0"/>
              <a:t>Vous gagnez </a:t>
            </a:r>
            <a:r>
              <a:rPr lang="fr-FR" sz="2000" dirty="0"/>
              <a:t>des</a:t>
            </a:r>
            <a:r>
              <a:rPr lang="fr-BF" sz="2000" dirty="0"/>
              <a:t> commission</a:t>
            </a:r>
            <a:r>
              <a:rPr lang="fr-FR" sz="2000" dirty="0"/>
              <a:t>s</a:t>
            </a:r>
            <a:r>
              <a:rPr lang="fr-BF" sz="2000" dirty="0"/>
              <a:t> lorsqu’une vente est réalisée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784088" y="4272459"/>
            <a:ext cx="3290133" cy="16557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71477" lvl="1" indent="-285739">
              <a:lnSpc>
                <a:spcPts val="1862"/>
              </a:lnSpc>
              <a:buSzPct val="100000"/>
              <a:buChar char="•"/>
            </a:pPr>
            <a:endParaRPr lang="en-US" sz="1164" dirty="0"/>
          </a:p>
        </p:txBody>
      </p:sp>
      <p:sp>
        <p:nvSpPr>
          <p:cNvPr id="10" name="Text 7"/>
          <p:cNvSpPr/>
          <p:nvPr/>
        </p:nvSpPr>
        <p:spPr>
          <a:xfrm>
            <a:off x="3665986" y="1288518"/>
            <a:ext cx="2668138" cy="4730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1862"/>
              </a:lnSpc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cs typeface="Heebo" pitchFamily="34" charset="-120"/>
              </a:rPr>
              <a:t>Affiliation au clic (Cost Per Click - CPC) :</a:t>
            </a:r>
          </a:p>
        </p:txBody>
      </p:sp>
      <p:sp>
        <p:nvSpPr>
          <p:cNvPr id="11" name="Text 8"/>
          <p:cNvSpPr/>
          <p:nvPr/>
        </p:nvSpPr>
        <p:spPr>
          <a:xfrm>
            <a:off x="3496521" y="2180160"/>
            <a:ext cx="2516733" cy="11223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862"/>
              </a:lnSpc>
              <a:buSzPct val="100000"/>
            </a:pPr>
            <a:r>
              <a:rPr lang="fr-BF" sz="2000" dirty="0"/>
              <a:t>Vous êtes payé pour chaque clic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4848920" y="4035921"/>
            <a:ext cx="1045766" cy="16557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71477" lvl="1" indent="-285739">
              <a:lnSpc>
                <a:spcPts val="1862"/>
              </a:lnSpc>
              <a:buSzPct val="100000"/>
              <a:buChar char="•"/>
            </a:pPr>
            <a:endParaRPr lang="en-US" sz="1164" dirty="0"/>
          </a:p>
        </p:txBody>
      </p:sp>
      <p:sp>
        <p:nvSpPr>
          <p:cNvPr id="13" name="Text 10"/>
          <p:cNvSpPr/>
          <p:nvPr/>
        </p:nvSpPr>
        <p:spPr>
          <a:xfrm>
            <a:off x="6518288" y="1196779"/>
            <a:ext cx="3173270" cy="7096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1862"/>
              </a:lnSpc>
              <a:buSzPct val="100000"/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au plomb (Cost Per Lead - CPL) :</a:t>
            </a:r>
            <a:endParaRPr lang="en-US" sz="1667" dirty="0"/>
          </a:p>
        </p:txBody>
      </p:sp>
      <p:sp>
        <p:nvSpPr>
          <p:cNvPr id="14" name="Text 11"/>
          <p:cNvSpPr/>
          <p:nvPr/>
        </p:nvSpPr>
        <p:spPr>
          <a:xfrm>
            <a:off x="6488600" y="2105406"/>
            <a:ext cx="2866634" cy="14192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862"/>
              </a:lnSpc>
              <a:buSzPct val="100000"/>
            </a:pPr>
            <a:r>
              <a:rPr lang="fr-BF" sz="2000" dirty="0"/>
              <a:t>Vous gagnez de l’argent lorsqu’une personne s’inscrit ou laisse ses coordonnées.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669385" y="4035921"/>
            <a:ext cx="1206897" cy="16557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71477" lvl="1" indent="-285739">
              <a:lnSpc>
                <a:spcPts val="1862"/>
              </a:lnSpc>
              <a:buSzPct val="100000"/>
              <a:buChar char="•"/>
            </a:pPr>
            <a:endParaRPr lang="en-US" sz="1164" dirty="0"/>
          </a:p>
        </p:txBody>
      </p:sp>
      <p:sp>
        <p:nvSpPr>
          <p:cNvPr id="16" name="Text 13"/>
          <p:cNvSpPr/>
          <p:nvPr/>
        </p:nvSpPr>
        <p:spPr>
          <a:xfrm>
            <a:off x="10052592" y="1298218"/>
            <a:ext cx="2267135" cy="47307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862"/>
              </a:lnSpc>
              <a:buSzPct val="100000"/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hybride :</a:t>
            </a:r>
            <a:endParaRPr lang="en-US" sz="1667" dirty="0"/>
          </a:p>
        </p:txBody>
      </p:sp>
      <p:sp>
        <p:nvSpPr>
          <p:cNvPr id="17" name="Text 14"/>
          <p:cNvSpPr/>
          <p:nvPr/>
        </p:nvSpPr>
        <p:spPr>
          <a:xfrm>
            <a:off x="9718864" y="2285999"/>
            <a:ext cx="2406890" cy="1257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8" lvl="1" algn="ctr">
              <a:lnSpc>
                <a:spcPts val="1862"/>
              </a:lnSpc>
              <a:buSzPct val="100000"/>
            </a:pPr>
            <a:r>
              <a:rPr lang="fr-BF" sz="2000" dirty="0"/>
              <a:t>Combine plusieurs modèles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2742803" y="6118126"/>
            <a:ext cx="1331417" cy="2365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862"/>
              </a:lnSpc>
            </a:pPr>
            <a:endParaRPr lang="en-US" sz="1164" dirty="0"/>
          </a:p>
        </p:txBody>
      </p:sp>
      <p:sp>
        <p:nvSpPr>
          <p:cNvPr id="20" name="Text 17"/>
          <p:cNvSpPr/>
          <p:nvPr/>
        </p:nvSpPr>
        <p:spPr>
          <a:xfrm>
            <a:off x="4376044" y="6118126"/>
            <a:ext cx="1518643" cy="2365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862"/>
              </a:lnSpc>
            </a:pPr>
            <a:endParaRPr lang="en-US" sz="1164" dirty="0"/>
          </a:p>
        </p:txBody>
      </p:sp>
      <p:sp>
        <p:nvSpPr>
          <p:cNvPr id="21" name="Text 18"/>
          <p:cNvSpPr/>
          <p:nvPr/>
        </p:nvSpPr>
        <p:spPr>
          <a:xfrm>
            <a:off x="6196509" y="6118126"/>
            <a:ext cx="1679773" cy="2365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862"/>
              </a:lnSpc>
            </a:pPr>
            <a:endParaRPr lang="en-US" sz="1164" dirty="0"/>
          </a:p>
        </p:txBody>
      </p:sp>
      <p:sp>
        <p:nvSpPr>
          <p:cNvPr id="22" name="Text 19"/>
          <p:cNvSpPr/>
          <p:nvPr/>
        </p:nvSpPr>
        <p:spPr>
          <a:xfrm>
            <a:off x="8178106" y="6118126"/>
            <a:ext cx="1271191" cy="236538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1862"/>
              </a:lnSpc>
            </a:pPr>
            <a:endParaRPr lang="en-US" sz="1164" dirty="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66621B01-6575-4EF7-ADDF-7DF8439D5613}"/>
              </a:ext>
            </a:extLst>
          </p:cNvPr>
          <p:cNvSpPr/>
          <p:nvPr/>
        </p:nvSpPr>
        <p:spPr>
          <a:xfrm>
            <a:off x="500110" y="4146369"/>
            <a:ext cx="2582753" cy="4286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687"/>
              </a:lnSpc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récurrente :</a:t>
            </a:r>
            <a:endParaRPr lang="en-US" sz="1667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38502E0F-92C3-1B04-E46D-4EDB4843B961}"/>
              </a:ext>
            </a:extLst>
          </p:cNvPr>
          <p:cNvSpPr/>
          <p:nvPr/>
        </p:nvSpPr>
        <p:spPr>
          <a:xfrm>
            <a:off x="411833" y="4704360"/>
            <a:ext cx="2516092" cy="11659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687"/>
              </a:lnSpc>
              <a:buSzPct val="100000"/>
            </a:pPr>
            <a:r>
              <a:rPr lang="fr-BF" sz="2000" dirty="0"/>
              <a:t>Vous recevez des commissions régulières tant que le client reste abonné.</a:t>
            </a:r>
            <a:endParaRPr lang="en-US" sz="2000" dirty="0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AC02CDC3-18E6-F947-8962-84C9C3DE11A6}"/>
              </a:ext>
            </a:extLst>
          </p:cNvPr>
          <p:cNvSpPr/>
          <p:nvPr/>
        </p:nvSpPr>
        <p:spPr>
          <a:xfrm>
            <a:off x="3149070" y="4166940"/>
            <a:ext cx="3108950" cy="642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1687"/>
              </a:lnSpc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à vie (Lifetime Value - LTV) :</a:t>
            </a:r>
            <a:endParaRPr lang="en-US" sz="1667" dirty="0"/>
          </a:p>
        </p:txBody>
      </p:sp>
      <p:sp>
        <p:nvSpPr>
          <p:cNvPr id="29" name="Text 8">
            <a:extLst>
              <a:ext uri="{FF2B5EF4-FFF2-40B4-BE49-F238E27FC236}">
                <a16:creationId xmlns:a16="http://schemas.microsoft.com/office/drawing/2014/main" id="{EC46F5BF-4B45-A050-F9F2-8D1F9C72331B}"/>
              </a:ext>
            </a:extLst>
          </p:cNvPr>
          <p:cNvSpPr/>
          <p:nvPr/>
        </p:nvSpPr>
        <p:spPr>
          <a:xfrm>
            <a:off x="3162141" y="5040621"/>
            <a:ext cx="3171983" cy="15466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687"/>
              </a:lnSpc>
              <a:buSzPct val="100000"/>
            </a:pPr>
            <a:r>
              <a:rPr lang="fr-BF" sz="2000" dirty="0"/>
              <a:t>Vous touchez des commissions sur tous les achats futurs du client recommandé.</a:t>
            </a:r>
            <a:endParaRPr lang="en-US" sz="2000" dirty="0"/>
          </a:p>
        </p:txBody>
      </p:sp>
      <p:sp>
        <p:nvSpPr>
          <p:cNvPr id="30" name="Text 10">
            <a:extLst>
              <a:ext uri="{FF2B5EF4-FFF2-40B4-BE49-F238E27FC236}">
                <a16:creationId xmlns:a16="http://schemas.microsoft.com/office/drawing/2014/main" id="{9994EC30-1B3F-AB1D-0765-D1E413A7FF42}"/>
              </a:ext>
            </a:extLst>
          </p:cNvPr>
          <p:cNvSpPr/>
          <p:nvPr/>
        </p:nvSpPr>
        <p:spPr>
          <a:xfrm>
            <a:off x="6782731" y="4137128"/>
            <a:ext cx="2767777" cy="4286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687"/>
              </a:lnSpc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par impression (Cost Per Mille - CPM) :</a:t>
            </a:r>
            <a:endParaRPr lang="en-US" sz="1667" dirty="0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94149BF1-4D12-9B6F-DA91-5161CA2490CE}"/>
              </a:ext>
            </a:extLst>
          </p:cNvPr>
          <p:cNvSpPr/>
          <p:nvPr/>
        </p:nvSpPr>
        <p:spPr>
          <a:xfrm>
            <a:off x="6554143" y="5020397"/>
            <a:ext cx="2635024" cy="14803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687"/>
              </a:lnSpc>
              <a:buSzPct val="100000"/>
            </a:pPr>
            <a:r>
              <a:rPr lang="fr-BF" sz="2000" dirty="0"/>
              <a:t>Vous êtes payé selon le nombre d’affichages</a:t>
            </a:r>
            <a:endParaRPr lang="en-US" sz="2000" dirty="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1056AEF4-DF36-B782-6528-CEC7AA0E11B3}"/>
              </a:ext>
            </a:extLst>
          </p:cNvPr>
          <p:cNvSpPr/>
          <p:nvPr/>
        </p:nvSpPr>
        <p:spPr>
          <a:xfrm>
            <a:off x="9616715" y="4089688"/>
            <a:ext cx="2423311" cy="6429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1687"/>
              </a:lnSpc>
              <a:buSzPct val="100000"/>
            </a:pPr>
            <a:r>
              <a:rPr lang="en-US" sz="1667" b="1" dirty="0">
                <a:solidFill>
                  <a:srgbClr val="DCD7E5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Affiliation de niveau (Multi-Level Marketing - MLM) :</a:t>
            </a:r>
            <a:endParaRPr lang="en-US" sz="1667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40F40F47-25EF-7A8F-3E8E-4C503504226D}"/>
              </a:ext>
            </a:extLst>
          </p:cNvPr>
          <p:cNvSpPr/>
          <p:nvPr/>
        </p:nvSpPr>
        <p:spPr>
          <a:xfrm>
            <a:off x="9351830" y="4836321"/>
            <a:ext cx="2737237" cy="23574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85739" lvl="1" algn="ctr">
              <a:lnSpc>
                <a:spcPts val="1687"/>
              </a:lnSpc>
              <a:buSzPct val="100000"/>
            </a:pPr>
            <a:r>
              <a:rPr lang="fr-BF" sz="2000" dirty="0"/>
              <a:t>Vous gagnez des commissions </a:t>
            </a:r>
            <a:r>
              <a:rPr lang="fr-FR" sz="2000" dirty="0"/>
              <a:t>plusieurs fois</a:t>
            </a:r>
            <a:endParaRPr lang="en-US" sz="2000" dirty="0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355F77F2-38A9-3C74-4F69-501C21492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8" y="-6607"/>
            <a:ext cx="805478" cy="805478"/>
          </a:xfrm>
          <a:prstGeom prst="rect">
            <a:avLst/>
          </a:prstGeom>
        </p:spPr>
      </p:pic>
      <p:sp>
        <p:nvSpPr>
          <p:cNvPr id="38" name="Text 1">
            <a:extLst>
              <a:ext uri="{FF2B5EF4-FFF2-40B4-BE49-F238E27FC236}">
                <a16:creationId xmlns:a16="http://schemas.microsoft.com/office/drawing/2014/main" id="{FBC013D5-274D-E935-231F-DF32E92D9F51}"/>
              </a:ext>
            </a:extLst>
          </p:cNvPr>
          <p:cNvSpPr/>
          <p:nvPr/>
        </p:nvSpPr>
        <p:spPr>
          <a:xfrm>
            <a:off x="1024423" y="3423"/>
            <a:ext cx="10734260" cy="9237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ts val="1862"/>
              </a:lnSpc>
            </a:pP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0A2C">
              <a:alpha val="75000"/>
            </a:srgbClr>
          </a:solidFill>
          <a:ln/>
        </p:spPr>
        <p:txBody>
          <a:bodyPr/>
          <a:lstStyle/>
          <a:p>
            <a:endParaRPr lang="fr-BF"/>
          </a:p>
        </p:txBody>
      </p:sp>
      <p:sp>
        <p:nvSpPr>
          <p:cNvPr id="4" name="Text 1"/>
          <p:cNvSpPr/>
          <p:nvPr/>
        </p:nvSpPr>
        <p:spPr>
          <a:xfrm>
            <a:off x="1406449" y="441754"/>
            <a:ext cx="10392261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556"/>
              </a:lnSpc>
            </a:pPr>
            <a:r>
              <a:rPr lang="en-US" sz="3645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 avantages du marketing d'affiliation</a:t>
            </a:r>
            <a:endParaRPr lang="en-US" sz="3645" dirty="0"/>
          </a:p>
        </p:txBody>
      </p:sp>
      <p:sp>
        <p:nvSpPr>
          <p:cNvPr id="5" name="Shape 2"/>
          <p:cNvSpPr/>
          <p:nvPr/>
        </p:nvSpPr>
        <p:spPr>
          <a:xfrm>
            <a:off x="233988" y="1418382"/>
            <a:ext cx="3817406" cy="2464797"/>
          </a:xfrm>
          <a:prstGeom prst="roundRect">
            <a:avLst>
              <a:gd name="adj" fmla="val 3250"/>
            </a:avLst>
          </a:prstGeom>
          <a:solidFill>
            <a:srgbClr val="3C136D"/>
          </a:solidFill>
          <a:ln w="13811">
            <a:solidFill>
              <a:srgbClr val="552C8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6" name="Text 3"/>
          <p:cNvSpPr/>
          <p:nvPr/>
        </p:nvSpPr>
        <p:spPr>
          <a:xfrm>
            <a:off x="694670" y="1474882"/>
            <a:ext cx="1851620" cy="2893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278"/>
              </a:lnSpc>
            </a:pPr>
            <a:r>
              <a:rPr lang="fr-FR" sz="2000" b="1" dirty="0">
                <a:solidFill>
                  <a:srgbClr val="FFFF00"/>
                </a:solidFill>
                <a:latin typeface="Söhne"/>
              </a:rPr>
              <a:t>Pas de création de produit</a:t>
            </a:r>
            <a:endParaRPr lang="en-US" sz="1822" dirty="0">
              <a:solidFill>
                <a:srgbClr val="FFFF0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301771" y="2237454"/>
            <a:ext cx="3731822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r>
              <a:rPr lang="fr-FR" sz="1667" dirty="0">
                <a:solidFill>
                  <a:srgbClr val="DCD7E5"/>
                </a:solidFill>
                <a:latin typeface="Heebo" pitchFamily="34" charset="0"/>
                <a:cs typeface="Heebo" pitchFamily="34" charset="-120"/>
              </a:rPr>
              <a:t>En tant qu'affilié, vous n'avez pas besoin de créer votre propre produit.</a:t>
            </a:r>
            <a:endParaRPr lang="en-US" sz="1667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CC41F1F-BB48-7343-8EE0-647427530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8" y="-6607"/>
            <a:ext cx="805478" cy="805478"/>
          </a:xfrm>
          <a:prstGeom prst="rect">
            <a:avLst/>
          </a:prstGeom>
        </p:spPr>
      </p:pic>
      <p:sp>
        <p:nvSpPr>
          <p:cNvPr id="14" name="Shape 2">
            <a:extLst>
              <a:ext uri="{FF2B5EF4-FFF2-40B4-BE49-F238E27FC236}">
                <a16:creationId xmlns:a16="http://schemas.microsoft.com/office/drawing/2014/main" id="{896FDD8E-37C7-0C56-BF35-E6D41617539D}"/>
              </a:ext>
            </a:extLst>
          </p:cNvPr>
          <p:cNvSpPr/>
          <p:nvPr/>
        </p:nvSpPr>
        <p:spPr>
          <a:xfrm>
            <a:off x="4444685" y="1376247"/>
            <a:ext cx="3636148" cy="2506932"/>
          </a:xfrm>
          <a:prstGeom prst="roundRect">
            <a:avLst>
              <a:gd name="adj" fmla="val 3250"/>
            </a:avLst>
          </a:prstGeom>
          <a:solidFill>
            <a:srgbClr val="3C136D"/>
          </a:solidFill>
          <a:ln w="13811">
            <a:solidFill>
              <a:srgbClr val="552C8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C94D6CA1-C099-81D0-3D28-2FA68532B9CB}"/>
              </a:ext>
            </a:extLst>
          </p:cNvPr>
          <p:cNvSpPr/>
          <p:nvPr/>
        </p:nvSpPr>
        <p:spPr>
          <a:xfrm>
            <a:off x="5203239" y="1350722"/>
            <a:ext cx="1851620" cy="2893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278"/>
              </a:lnSpc>
            </a:pPr>
            <a:r>
              <a:rPr lang="en-US" sz="2000" b="1" dirty="0" err="1">
                <a:solidFill>
                  <a:srgbClr val="FFFF00"/>
                </a:solidFill>
                <a:latin typeface="Söhne"/>
              </a:rPr>
              <a:t>Aucun</a:t>
            </a:r>
            <a:r>
              <a:rPr lang="en-US" sz="2000" b="1" dirty="0">
                <a:solidFill>
                  <a:srgbClr val="FFFF00"/>
                </a:solidFill>
                <a:latin typeface="Söhne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Söhne"/>
              </a:rPr>
              <a:t>risque</a:t>
            </a:r>
            <a:endParaRPr lang="en-US" sz="2000" b="1" dirty="0">
              <a:solidFill>
                <a:srgbClr val="FFFF00"/>
              </a:solidFill>
              <a:latin typeface="Söhne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702D5B1E-9A8D-DAD6-4673-319FB6752A6F}"/>
              </a:ext>
            </a:extLst>
          </p:cNvPr>
          <p:cNvSpPr/>
          <p:nvPr/>
        </p:nvSpPr>
        <p:spPr>
          <a:xfrm>
            <a:off x="4682173" y="1954890"/>
            <a:ext cx="3318826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r>
              <a:rPr lang="fr-FR" sz="1667" dirty="0">
                <a:solidFill>
                  <a:srgbClr val="DCD7E5"/>
                </a:solidFill>
                <a:latin typeface="Heebo" pitchFamily="34" charset="0"/>
                <a:cs typeface="Heebo" pitchFamily="34" charset="-120"/>
              </a:rPr>
              <a:t>L'affilié n'a pas à traiter les aspects liés au service client (retours, remboursements , après-vente.)</a:t>
            </a:r>
            <a:endParaRPr lang="en-US" sz="1667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FA0CFF61-1F43-24B3-3415-2D5BEDAE75A5}"/>
              </a:ext>
            </a:extLst>
          </p:cNvPr>
          <p:cNvSpPr/>
          <p:nvPr/>
        </p:nvSpPr>
        <p:spPr>
          <a:xfrm>
            <a:off x="8443453" y="1355967"/>
            <a:ext cx="3481128" cy="2441743"/>
          </a:xfrm>
          <a:prstGeom prst="roundRect">
            <a:avLst>
              <a:gd name="adj" fmla="val 3250"/>
            </a:avLst>
          </a:prstGeom>
          <a:solidFill>
            <a:srgbClr val="3C136D"/>
          </a:solidFill>
          <a:ln w="13811">
            <a:solidFill>
              <a:srgbClr val="552C8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A47249B-C6B1-633D-DD79-2FACEBE67B24}"/>
              </a:ext>
            </a:extLst>
          </p:cNvPr>
          <p:cNvSpPr/>
          <p:nvPr/>
        </p:nvSpPr>
        <p:spPr>
          <a:xfrm>
            <a:off x="8933932" y="1418381"/>
            <a:ext cx="1851620" cy="2893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278"/>
              </a:lnSpc>
            </a:pPr>
            <a:r>
              <a:rPr lang="en-US" sz="2000" b="1" dirty="0">
                <a:solidFill>
                  <a:srgbClr val="FFFF00"/>
                </a:solidFill>
                <a:latin typeface="Söhne"/>
              </a:rPr>
              <a:t>Pas</a:t>
            </a:r>
            <a:r>
              <a:rPr lang="en-US" sz="1822" dirty="0">
                <a:solidFill>
                  <a:srgbClr val="DCD7E5"/>
                </a:solidFill>
                <a:latin typeface="Montserrat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Söhne"/>
              </a:rPr>
              <a:t>d’investissement</a:t>
            </a:r>
            <a:endParaRPr lang="en-US" sz="2000" b="1" dirty="0">
              <a:solidFill>
                <a:srgbClr val="FFFF00"/>
              </a:solidFill>
              <a:latin typeface="Söhne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8F203240-50AB-C4A3-C08F-23C7677AA55F}"/>
              </a:ext>
            </a:extLst>
          </p:cNvPr>
          <p:cNvSpPr/>
          <p:nvPr/>
        </p:nvSpPr>
        <p:spPr>
          <a:xfrm>
            <a:off x="8771021" y="1934610"/>
            <a:ext cx="2902828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r>
              <a:rPr lang="fr-BF" sz="1600" dirty="0"/>
              <a:t>Peu ou pas de capital nécessaire pour démarrer.</a:t>
            </a:r>
            <a:endParaRPr lang="en-US" sz="1583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50E39317-FADC-DB9E-B374-4CC69BCAB0CA}"/>
              </a:ext>
            </a:extLst>
          </p:cNvPr>
          <p:cNvSpPr/>
          <p:nvPr/>
        </p:nvSpPr>
        <p:spPr>
          <a:xfrm>
            <a:off x="8531564" y="4450459"/>
            <a:ext cx="3329010" cy="2189688"/>
          </a:xfrm>
          <a:prstGeom prst="roundRect">
            <a:avLst>
              <a:gd name="adj" fmla="val 3250"/>
            </a:avLst>
          </a:prstGeom>
          <a:solidFill>
            <a:srgbClr val="3C136D"/>
          </a:solidFill>
          <a:ln w="13811">
            <a:solidFill>
              <a:srgbClr val="552C8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EE48638D-DD4D-DC10-EA1D-FFDEE73AB98D}"/>
              </a:ext>
            </a:extLst>
          </p:cNvPr>
          <p:cNvSpPr/>
          <p:nvPr/>
        </p:nvSpPr>
        <p:spPr>
          <a:xfrm>
            <a:off x="9145776" y="4485973"/>
            <a:ext cx="1851620" cy="2893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278"/>
              </a:lnSpc>
            </a:pPr>
            <a:r>
              <a:rPr lang="fr-FR" sz="2000" b="1" dirty="0">
                <a:solidFill>
                  <a:srgbClr val="FFFF00"/>
                </a:solidFill>
                <a:latin typeface="Söhne"/>
              </a:rPr>
              <a:t>Flexibilité et liberté</a:t>
            </a:r>
            <a:endParaRPr lang="en-US" sz="2000" b="1" dirty="0">
              <a:solidFill>
                <a:srgbClr val="FFFF00"/>
              </a:solidFill>
              <a:latin typeface="Söhne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5D547916-0593-5A09-174F-BD53B4C9706B}"/>
              </a:ext>
            </a:extLst>
          </p:cNvPr>
          <p:cNvSpPr/>
          <p:nvPr/>
        </p:nvSpPr>
        <p:spPr>
          <a:xfrm>
            <a:off x="8531564" y="5024199"/>
            <a:ext cx="3329010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r>
              <a:rPr lang="fr-FR" sz="1583" dirty="0">
                <a:solidFill>
                  <a:srgbClr val="DCD7E5"/>
                </a:solidFill>
                <a:latin typeface="Heebo" pitchFamily="34" charset="0"/>
                <a:cs typeface="Heebo" pitchFamily="34" charset="-120"/>
              </a:rPr>
              <a:t>on ne dépend de rien sauf le téléphone et la connexion </a:t>
            </a:r>
            <a:endParaRPr lang="en-US" sz="1583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id="{1E80EDA5-117C-31F4-AB62-BD7F2C2E122F}"/>
              </a:ext>
            </a:extLst>
          </p:cNvPr>
          <p:cNvSpPr/>
          <p:nvPr/>
        </p:nvSpPr>
        <p:spPr>
          <a:xfrm>
            <a:off x="214424" y="4441801"/>
            <a:ext cx="3751388" cy="2202480"/>
          </a:xfrm>
          <a:prstGeom prst="roundRect">
            <a:avLst>
              <a:gd name="adj" fmla="val 3250"/>
            </a:avLst>
          </a:prstGeom>
          <a:solidFill>
            <a:srgbClr val="3C136D"/>
          </a:solidFill>
          <a:ln w="13811">
            <a:solidFill>
              <a:srgbClr val="552C8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0D8882A2-2D8F-79A6-0FA9-FF3D82652AE9}"/>
              </a:ext>
            </a:extLst>
          </p:cNvPr>
          <p:cNvSpPr/>
          <p:nvPr/>
        </p:nvSpPr>
        <p:spPr>
          <a:xfrm>
            <a:off x="625515" y="4494243"/>
            <a:ext cx="1851620" cy="2893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278"/>
              </a:lnSpc>
            </a:pPr>
            <a:r>
              <a:rPr lang="fr-FR" sz="2000" b="1" dirty="0">
                <a:solidFill>
                  <a:srgbClr val="FFFF00"/>
                </a:solidFill>
                <a:latin typeface="Söhne"/>
              </a:rPr>
              <a:t>Potentiel de revenu passif </a:t>
            </a:r>
            <a:endParaRPr lang="en-US" sz="2000" b="1" dirty="0">
              <a:solidFill>
                <a:srgbClr val="FFFF00"/>
              </a:solidFill>
              <a:latin typeface="Söhne"/>
            </a:endParaRPr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C6232A86-55FE-B0C3-FF23-75AE15EE6ABE}"/>
              </a:ext>
            </a:extLst>
          </p:cNvPr>
          <p:cNvSpPr/>
          <p:nvPr/>
        </p:nvSpPr>
        <p:spPr>
          <a:xfrm>
            <a:off x="214425" y="4630634"/>
            <a:ext cx="2673801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  <p:sp>
        <p:nvSpPr>
          <p:cNvPr id="32" name="Shape 2">
            <a:extLst>
              <a:ext uri="{FF2B5EF4-FFF2-40B4-BE49-F238E27FC236}">
                <a16:creationId xmlns:a16="http://schemas.microsoft.com/office/drawing/2014/main" id="{E1437FD0-F967-DD39-B3E4-F30E60FB886B}"/>
              </a:ext>
            </a:extLst>
          </p:cNvPr>
          <p:cNvSpPr/>
          <p:nvPr/>
        </p:nvSpPr>
        <p:spPr>
          <a:xfrm>
            <a:off x="4496377" y="4441801"/>
            <a:ext cx="3504623" cy="2189688"/>
          </a:xfrm>
          <a:prstGeom prst="roundRect">
            <a:avLst>
              <a:gd name="adj" fmla="val 3250"/>
            </a:avLst>
          </a:prstGeom>
          <a:solidFill>
            <a:srgbClr val="3C136D"/>
          </a:solidFill>
          <a:ln w="13811">
            <a:solidFill>
              <a:srgbClr val="552C8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3" name="Text 3">
            <a:extLst>
              <a:ext uri="{FF2B5EF4-FFF2-40B4-BE49-F238E27FC236}">
                <a16:creationId xmlns:a16="http://schemas.microsoft.com/office/drawing/2014/main" id="{CDF7764B-15BD-B902-2FD0-4E2EC339F015}"/>
              </a:ext>
            </a:extLst>
          </p:cNvPr>
          <p:cNvSpPr/>
          <p:nvPr/>
        </p:nvSpPr>
        <p:spPr>
          <a:xfrm>
            <a:off x="4750958" y="4485973"/>
            <a:ext cx="1851620" cy="28932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>
              <a:lnSpc>
                <a:spcPts val="2278"/>
              </a:lnSpc>
            </a:pPr>
            <a:r>
              <a:rPr lang="fr-FR" sz="2000" b="1" dirty="0">
                <a:solidFill>
                  <a:srgbClr val="FFFF00"/>
                </a:solidFill>
                <a:latin typeface="Söhne"/>
              </a:rPr>
              <a:t>Potentiel de revenu élevé</a:t>
            </a:r>
            <a:endParaRPr lang="en-US" sz="2000" b="1" dirty="0">
              <a:solidFill>
                <a:srgbClr val="FFFF00"/>
              </a:solidFill>
              <a:latin typeface="Söhne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B16EF6EF-67DE-00DD-C2B7-4366F3C537FA}"/>
              </a:ext>
            </a:extLst>
          </p:cNvPr>
          <p:cNvSpPr/>
          <p:nvPr/>
        </p:nvSpPr>
        <p:spPr>
          <a:xfrm>
            <a:off x="4496377" y="4963979"/>
            <a:ext cx="3504623" cy="1657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r>
              <a:rPr lang="fr-FR" sz="1583" dirty="0">
                <a:solidFill>
                  <a:srgbClr val="DCD7E5"/>
                </a:solidFill>
                <a:latin typeface="Heebo" pitchFamily="34" charset="0"/>
                <a:cs typeface="Heebo" pitchFamily="34" charset="-120"/>
              </a:rPr>
              <a:t>Il est impossible contrôler les commissions qu’on gagne </a:t>
            </a:r>
            <a:endParaRPr lang="en-US" sz="1583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102943B-8496-30C5-F122-596EA16A9F1B}"/>
              </a:ext>
            </a:extLst>
          </p:cNvPr>
          <p:cNvSpPr txBox="1"/>
          <p:nvPr/>
        </p:nvSpPr>
        <p:spPr>
          <a:xfrm>
            <a:off x="415797" y="5253282"/>
            <a:ext cx="2889723" cy="579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83" dirty="0">
                <a:solidFill>
                  <a:srgbClr val="DCD7E5"/>
                </a:solidFill>
                <a:latin typeface="Heebo" pitchFamily="34" charset="0"/>
                <a:cs typeface="Heebo" pitchFamily="34" charset="-120"/>
              </a:rPr>
              <a:t>Vous n’avez pas besoin de travailler pour gager</a:t>
            </a:r>
            <a:endParaRPr lang="fr-BF" sz="1583" dirty="0">
              <a:solidFill>
                <a:srgbClr val="DCD7E5"/>
              </a:solidFill>
              <a:latin typeface="Heebo" pitchFamily="34" charset="0"/>
              <a:cs typeface="Heebo" pitchFamily="34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375C87-EAAD-31D3-7C69-66DCB7246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29" y="-157770"/>
            <a:ext cx="10555513" cy="1478570"/>
          </a:xfrm>
        </p:spPr>
        <p:txBody>
          <a:bodyPr/>
          <a:lstStyle/>
          <a:p>
            <a:r>
              <a:rPr lang="fr-FR" b="1" dirty="0"/>
              <a:t>FONCTIONNEMENT DU MARKETING D’affiliation</a:t>
            </a:r>
            <a:endParaRPr lang="fr-BF" b="1" dirty="0"/>
          </a:p>
        </p:txBody>
      </p:sp>
      <p:pic>
        <p:nvPicPr>
          <p:cNvPr id="5122" name="Picture 2" descr="Marketing d'Affiliation : Le Guide complet pour Débuter en 2024">
            <a:extLst>
              <a:ext uri="{FF2B5EF4-FFF2-40B4-BE49-F238E27FC236}">
                <a16:creationId xmlns:a16="http://schemas.microsoft.com/office/drawing/2014/main" id="{475BFB59-F288-1BD3-2DFE-0D7F74AE1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0800"/>
            <a:ext cx="12192000" cy="553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48E3DA-3549-E124-1EC8-FB411839A460}"/>
              </a:ext>
            </a:extLst>
          </p:cNvPr>
          <p:cNvSpPr/>
          <p:nvPr/>
        </p:nvSpPr>
        <p:spPr>
          <a:xfrm>
            <a:off x="9768114" y="5878286"/>
            <a:ext cx="1872343" cy="66765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</p:spTree>
    <p:extLst>
      <p:ext uri="{BB962C8B-B14F-4D97-AF65-F5344CB8AC3E}">
        <p14:creationId xmlns:p14="http://schemas.microsoft.com/office/powerpoint/2010/main" val="2823572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55704E-979A-5718-2530-54FE9C74B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531" y="-283004"/>
            <a:ext cx="9905998" cy="1478570"/>
          </a:xfrm>
        </p:spPr>
        <p:txBody>
          <a:bodyPr>
            <a:normAutofit/>
          </a:bodyPr>
          <a:lstStyle/>
          <a:p>
            <a:pPr algn="ctr"/>
            <a:r>
              <a:rPr lang="fr-BF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Mythes et réalités du marketing d'affiliation</a:t>
            </a:r>
            <a:endParaRPr lang="fr-BF" sz="4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0E53D7-922A-D99D-A3D1-E4AE3336F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881" y="2541985"/>
            <a:ext cx="9905999" cy="591343"/>
          </a:xfrm>
        </p:spPr>
        <p:txBody>
          <a:bodyPr>
            <a:normAutofit/>
          </a:bodyPr>
          <a:lstStyle/>
          <a:p>
            <a:r>
              <a:rPr lang="fr-BF" b="1" dirty="0"/>
              <a:t>Le marketing d'affiliation n’enrichit que les annonceurs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4F5EEE-534B-4B20-4E00-BFF1D6B3586B}"/>
              </a:ext>
            </a:extLst>
          </p:cNvPr>
          <p:cNvSpPr txBox="1"/>
          <p:nvPr/>
        </p:nvSpPr>
        <p:spPr>
          <a:xfrm>
            <a:off x="862883" y="1049158"/>
            <a:ext cx="106255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F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Certains pensent que l’affiliation n’enrichit que les annonceurs. D’autres ont tenté l’expérience et n’ont eu que des résultats décevants. Alors,</a:t>
            </a:r>
            <a:r>
              <a:rPr lang="fr-BF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l’affiliation marketing est-elle une réelle opportunité d’affaires ou une arnaque déguisée ?</a:t>
            </a:r>
            <a:endParaRPr lang="fr-BF" sz="2400" dirty="0"/>
          </a:p>
        </p:txBody>
      </p:sp>
      <p:pic>
        <p:nvPicPr>
          <p:cNvPr id="7" name="Image 6" descr="mythes du marketing d'affiliation">
            <a:extLst>
              <a:ext uri="{FF2B5EF4-FFF2-40B4-BE49-F238E27FC236}">
                <a16:creationId xmlns:a16="http://schemas.microsoft.com/office/drawing/2014/main" id="{5F99EE83-9EA6-0329-1252-68BBDC0ED7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005" y="2440758"/>
            <a:ext cx="881238" cy="55705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FFAB456-0949-E42B-882F-BE9825DD7D38}"/>
              </a:ext>
            </a:extLst>
          </p:cNvPr>
          <p:cNvSpPr txBox="1">
            <a:spLocks/>
          </p:cNvSpPr>
          <p:nvPr/>
        </p:nvSpPr>
        <p:spPr>
          <a:xfrm>
            <a:off x="703530" y="3261326"/>
            <a:ext cx="9905999" cy="591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F" b="1" dirty="0"/>
              <a:t>Faire la promotion d'un </a:t>
            </a:r>
            <a:r>
              <a:rPr lang="fr-BF" b="1" dirty="0" err="1"/>
              <a:t>superlancement</a:t>
            </a:r>
            <a:r>
              <a:rPr lang="fr-BF" b="1" dirty="0"/>
              <a:t> est toujours rentable</a:t>
            </a:r>
            <a:endParaRPr lang="fr-BF" dirty="0"/>
          </a:p>
        </p:txBody>
      </p:sp>
      <p:pic>
        <p:nvPicPr>
          <p:cNvPr id="9" name="Image 8" descr="mythes du marketing d'affiliation">
            <a:extLst>
              <a:ext uri="{FF2B5EF4-FFF2-40B4-BE49-F238E27FC236}">
                <a16:creationId xmlns:a16="http://schemas.microsoft.com/office/drawing/2014/main" id="{87DC49ED-B057-27FB-0702-F7457591D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238" y="3133328"/>
            <a:ext cx="957798" cy="60544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1871B46-F559-C28D-D086-80000D23669C}"/>
              </a:ext>
            </a:extLst>
          </p:cNvPr>
          <p:cNvSpPr txBox="1">
            <a:spLocks/>
          </p:cNvSpPr>
          <p:nvPr/>
        </p:nvSpPr>
        <p:spPr>
          <a:xfrm>
            <a:off x="703530" y="3989569"/>
            <a:ext cx="5555602" cy="591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F" b="1" dirty="0"/>
              <a:t>Je vais faire des ventes </a:t>
            </a:r>
            <a:endParaRPr lang="fr-BF" dirty="0"/>
          </a:p>
        </p:txBody>
      </p:sp>
      <p:pic>
        <p:nvPicPr>
          <p:cNvPr id="12" name="Image 11" descr="mythes du marketing d'affiliation">
            <a:extLst>
              <a:ext uri="{FF2B5EF4-FFF2-40B4-BE49-F238E27FC236}">
                <a16:creationId xmlns:a16="http://schemas.microsoft.com/office/drawing/2014/main" id="{A755E381-C52D-00AC-064B-153020ECF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293" y="3808075"/>
            <a:ext cx="957798" cy="605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2A8A06D5-FDC5-21C0-EEF6-D257B13ABB6E}"/>
              </a:ext>
            </a:extLst>
          </p:cNvPr>
          <p:cNvSpPr txBox="1">
            <a:spLocks/>
          </p:cNvSpPr>
          <p:nvPr/>
        </p:nvSpPr>
        <p:spPr>
          <a:xfrm>
            <a:off x="855930" y="4580912"/>
            <a:ext cx="9434290" cy="591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F" b="1" dirty="0"/>
              <a:t>Plus il y a d’affiliés qui recommandent un produit, plus c’est difficile de</a:t>
            </a:r>
            <a:r>
              <a:rPr lang="fr-FR" b="1" dirty="0"/>
              <a:t> se</a:t>
            </a:r>
            <a:r>
              <a:rPr lang="fr-BF" b="1" dirty="0"/>
              <a:t> faire </a:t>
            </a:r>
            <a:r>
              <a:rPr lang="fr-FR" b="1" dirty="0"/>
              <a:t>de l’argent</a:t>
            </a:r>
            <a:r>
              <a:rPr lang="fr-BF" b="1" dirty="0"/>
              <a:t>.</a:t>
            </a:r>
          </a:p>
        </p:txBody>
      </p:sp>
      <p:pic>
        <p:nvPicPr>
          <p:cNvPr id="16" name="Image 15" descr="mythes du marketing d'affiliation">
            <a:extLst>
              <a:ext uri="{FF2B5EF4-FFF2-40B4-BE49-F238E27FC236}">
                <a16:creationId xmlns:a16="http://schemas.microsoft.com/office/drawing/2014/main" id="{3EFB3A47-6D0F-0772-B403-364EB5224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721" y="4580912"/>
            <a:ext cx="957798" cy="6054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752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  <p:bldP spid="10" grpId="0" build="p"/>
      <p:bldP spid="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5A0EA-2135-62F4-6753-0399505F5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34" y="0"/>
            <a:ext cx="11539470" cy="1478570"/>
          </a:xfrm>
        </p:spPr>
        <p:txBody>
          <a:bodyPr>
            <a:normAutofit/>
          </a:bodyPr>
          <a:lstStyle/>
          <a:p>
            <a:r>
              <a:rPr lang="fr-BF" b="1" dirty="0"/>
              <a:t>les différents acteurs en affiliation marketing ?</a:t>
            </a:r>
            <a:endParaRPr lang="fr-BF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CFEF98A-1998-6819-45E6-A0A55253E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973" y="1310783"/>
            <a:ext cx="2459462" cy="24594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8A76F7-31E6-105D-4CC8-5F7C45E3E6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316"/>
          <a:stretch/>
        </p:blipFill>
        <p:spPr>
          <a:xfrm>
            <a:off x="3636538" y="3251825"/>
            <a:ext cx="2459462" cy="245946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AF5F2DD-9AA5-69DC-7F72-87B4279DB2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54" t="7064" r="9724" b="19744"/>
          <a:stretch/>
        </p:blipFill>
        <p:spPr>
          <a:xfrm>
            <a:off x="697015" y="1399282"/>
            <a:ext cx="2473624" cy="2282464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40F0B-7049-1826-7785-6184531F44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5704" y="4245109"/>
            <a:ext cx="2282465" cy="2282465"/>
          </a:xfrm>
          <a:prstGeom prst="rect">
            <a:avLst/>
          </a:prstGeom>
        </p:spPr>
      </p:pic>
      <p:cxnSp>
        <p:nvCxnSpPr>
          <p:cNvPr id="26" name="Connecteur : en arc 25">
            <a:extLst>
              <a:ext uri="{FF2B5EF4-FFF2-40B4-BE49-F238E27FC236}">
                <a16:creationId xmlns:a16="http://schemas.microsoft.com/office/drawing/2014/main" id="{2C613C2A-5535-B63C-7161-59EBB5AD8973}"/>
              </a:ext>
            </a:extLst>
          </p:cNvPr>
          <p:cNvCxnSpPr>
            <a:cxnSpLocks/>
          </p:cNvCxnSpPr>
          <p:nvPr/>
        </p:nvCxnSpPr>
        <p:spPr>
          <a:xfrm flipV="1">
            <a:off x="3170639" y="1549848"/>
            <a:ext cx="4055334" cy="510772"/>
          </a:xfrm>
          <a:prstGeom prst="curvedConnector3">
            <a:avLst/>
          </a:prstGeom>
          <a:ln w="571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B3055DC3-3386-1DAB-DFCE-E51342BD9E50}"/>
              </a:ext>
            </a:extLst>
          </p:cNvPr>
          <p:cNvSpPr txBox="1"/>
          <p:nvPr/>
        </p:nvSpPr>
        <p:spPr>
          <a:xfrm>
            <a:off x="581104" y="3367695"/>
            <a:ext cx="2715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L’annonceur ou le vendeur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FCA64B5-17E6-FAA0-B165-7F95FD766BDF}"/>
              </a:ext>
            </a:extLst>
          </p:cNvPr>
          <p:cNvSpPr txBox="1"/>
          <p:nvPr/>
        </p:nvSpPr>
        <p:spPr>
          <a:xfrm>
            <a:off x="7316718" y="3367695"/>
            <a:ext cx="2368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Le réseau d’affiliation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F66EC7B-7DEB-42FD-0D07-059E6F8DBB9B}"/>
              </a:ext>
            </a:extLst>
          </p:cNvPr>
          <p:cNvSpPr txBox="1"/>
          <p:nvPr/>
        </p:nvSpPr>
        <p:spPr>
          <a:xfrm>
            <a:off x="8254675" y="6198230"/>
            <a:ext cx="2684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Le client/ consommateur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C4B68A0-C5A2-250E-E416-2BF9FF1D7B3B}"/>
              </a:ext>
            </a:extLst>
          </p:cNvPr>
          <p:cNvSpPr txBox="1"/>
          <p:nvPr/>
        </p:nvSpPr>
        <p:spPr>
          <a:xfrm>
            <a:off x="3586659" y="5341955"/>
            <a:ext cx="2459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L’éditeur ou l’affilié</a:t>
            </a:r>
          </a:p>
        </p:txBody>
      </p:sp>
      <p:cxnSp>
        <p:nvCxnSpPr>
          <p:cNvPr id="43" name="Connecteur : en arc 42">
            <a:extLst>
              <a:ext uri="{FF2B5EF4-FFF2-40B4-BE49-F238E27FC236}">
                <a16:creationId xmlns:a16="http://schemas.microsoft.com/office/drawing/2014/main" id="{C573E17C-578F-F27B-7F80-3AC175E320F8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965977" y="3090968"/>
            <a:ext cx="1455755" cy="1075894"/>
          </a:xfrm>
          <a:prstGeom prst="curvedConnector3">
            <a:avLst>
              <a:gd name="adj1" fmla="val 50000"/>
            </a:avLst>
          </a:prstGeom>
          <a:ln w="57150">
            <a:solidFill>
              <a:srgbClr val="FF99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8C0B9E3D-08AC-E156-D47E-3DE0D3C27D42}"/>
              </a:ext>
            </a:extLst>
          </p:cNvPr>
          <p:cNvSpPr/>
          <p:nvPr/>
        </p:nvSpPr>
        <p:spPr>
          <a:xfrm>
            <a:off x="6091707" y="5009882"/>
            <a:ext cx="2343955" cy="888818"/>
          </a:xfrm>
          <a:custGeom>
            <a:avLst/>
            <a:gdLst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231819 h 888818"/>
              <a:gd name="connsiteX5" fmla="*/ 540913 w 2343955"/>
              <a:gd name="connsiteY5" fmla="*/ 386366 h 888818"/>
              <a:gd name="connsiteX6" fmla="*/ 605307 w 2343955"/>
              <a:gd name="connsiteY6" fmla="*/ 437881 h 888818"/>
              <a:gd name="connsiteX7" fmla="*/ 875763 w 2343955"/>
              <a:gd name="connsiteY7" fmla="*/ 476518 h 888818"/>
              <a:gd name="connsiteX8" fmla="*/ 1159099 w 2343955"/>
              <a:gd name="connsiteY8" fmla="*/ 553791 h 888818"/>
              <a:gd name="connsiteX9" fmla="*/ 1481070 w 2343955"/>
              <a:gd name="connsiteY9" fmla="*/ 57954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540913 w 2343955"/>
              <a:gd name="connsiteY5" fmla="*/ 386366 h 888818"/>
              <a:gd name="connsiteX6" fmla="*/ 605307 w 2343955"/>
              <a:gd name="connsiteY6" fmla="*/ 437881 h 888818"/>
              <a:gd name="connsiteX7" fmla="*/ 875763 w 2343955"/>
              <a:gd name="connsiteY7" fmla="*/ 476518 h 888818"/>
              <a:gd name="connsiteX8" fmla="*/ 1159099 w 2343955"/>
              <a:gd name="connsiteY8" fmla="*/ 553791 h 888818"/>
              <a:gd name="connsiteX9" fmla="*/ 1481070 w 2343955"/>
              <a:gd name="connsiteY9" fmla="*/ 57954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540913 w 2343955"/>
              <a:gd name="connsiteY5" fmla="*/ 386366 h 888818"/>
              <a:gd name="connsiteX6" fmla="*/ 631065 w 2343955"/>
              <a:gd name="connsiteY6" fmla="*/ 721216 h 888818"/>
              <a:gd name="connsiteX7" fmla="*/ 875763 w 2343955"/>
              <a:gd name="connsiteY7" fmla="*/ 476518 h 888818"/>
              <a:gd name="connsiteX8" fmla="*/ 1159099 w 2343955"/>
              <a:gd name="connsiteY8" fmla="*/ 553791 h 888818"/>
              <a:gd name="connsiteX9" fmla="*/ 1481070 w 2343955"/>
              <a:gd name="connsiteY9" fmla="*/ 57954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412125 w 2343955"/>
              <a:gd name="connsiteY5" fmla="*/ 631064 h 888818"/>
              <a:gd name="connsiteX6" fmla="*/ 631065 w 2343955"/>
              <a:gd name="connsiteY6" fmla="*/ 721216 h 888818"/>
              <a:gd name="connsiteX7" fmla="*/ 875763 w 2343955"/>
              <a:gd name="connsiteY7" fmla="*/ 476518 h 888818"/>
              <a:gd name="connsiteX8" fmla="*/ 1159099 w 2343955"/>
              <a:gd name="connsiteY8" fmla="*/ 553791 h 888818"/>
              <a:gd name="connsiteX9" fmla="*/ 1481070 w 2343955"/>
              <a:gd name="connsiteY9" fmla="*/ 57954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412125 w 2343955"/>
              <a:gd name="connsiteY5" fmla="*/ 631064 h 888818"/>
              <a:gd name="connsiteX6" fmla="*/ 631065 w 2343955"/>
              <a:gd name="connsiteY6" fmla="*/ 721216 h 888818"/>
              <a:gd name="connsiteX7" fmla="*/ 978794 w 2343955"/>
              <a:gd name="connsiteY7" fmla="*/ 669701 h 888818"/>
              <a:gd name="connsiteX8" fmla="*/ 1159099 w 2343955"/>
              <a:gd name="connsiteY8" fmla="*/ 553791 h 888818"/>
              <a:gd name="connsiteX9" fmla="*/ 1481070 w 2343955"/>
              <a:gd name="connsiteY9" fmla="*/ 57954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412125 w 2343955"/>
              <a:gd name="connsiteY5" fmla="*/ 631064 h 888818"/>
              <a:gd name="connsiteX6" fmla="*/ 631065 w 2343955"/>
              <a:gd name="connsiteY6" fmla="*/ 721216 h 888818"/>
              <a:gd name="connsiteX7" fmla="*/ 978794 w 2343955"/>
              <a:gd name="connsiteY7" fmla="*/ 669701 h 888818"/>
              <a:gd name="connsiteX8" fmla="*/ 1249251 w 2343955"/>
              <a:gd name="connsiteY8" fmla="*/ 669701 h 888818"/>
              <a:gd name="connsiteX9" fmla="*/ 1481070 w 2343955"/>
              <a:gd name="connsiteY9" fmla="*/ 57954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412125 w 2343955"/>
              <a:gd name="connsiteY5" fmla="*/ 631064 h 888818"/>
              <a:gd name="connsiteX6" fmla="*/ 631065 w 2343955"/>
              <a:gd name="connsiteY6" fmla="*/ 721216 h 888818"/>
              <a:gd name="connsiteX7" fmla="*/ 978794 w 2343955"/>
              <a:gd name="connsiteY7" fmla="*/ 669701 h 888818"/>
              <a:gd name="connsiteX8" fmla="*/ 1249251 w 2343955"/>
              <a:gd name="connsiteY8" fmla="*/ 669701 h 888818"/>
              <a:gd name="connsiteX9" fmla="*/ 1545464 w 2343955"/>
              <a:gd name="connsiteY9" fmla="*/ 695459 h 888818"/>
              <a:gd name="connsiteX10" fmla="*/ 1622738 w 2343955"/>
              <a:gd name="connsiteY10" fmla="*/ 605307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412125 w 2343955"/>
              <a:gd name="connsiteY5" fmla="*/ 631064 h 888818"/>
              <a:gd name="connsiteX6" fmla="*/ 631065 w 2343955"/>
              <a:gd name="connsiteY6" fmla="*/ 721216 h 888818"/>
              <a:gd name="connsiteX7" fmla="*/ 978794 w 2343955"/>
              <a:gd name="connsiteY7" fmla="*/ 669701 h 888818"/>
              <a:gd name="connsiteX8" fmla="*/ 1249251 w 2343955"/>
              <a:gd name="connsiteY8" fmla="*/ 669701 h 888818"/>
              <a:gd name="connsiteX9" fmla="*/ 1545464 w 2343955"/>
              <a:gd name="connsiteY9" fmla="*/ 695459 h 888818"/>
              <a:gd name="connsiteX10" fmla="*/ 1648495 w 2343955"/>
              <a:gd name="connsiteY10" fmla="*/ 708338 h 888818"/>
              <a:gd name="connsiteX11" fmla="*/ 1906073 w 2343955"/>
              <a:gd name="connsiteY11" fmla="*/ 631064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  <a:gd name="connsiteX0" fmla="*/ 0 w 2343955"/>
              <a:gd name="connsiteY0" fmla="*/ 0 h 888818"/>
              <a:gd name="connsiteX1" fmla="*/ 64394 w 2343955"/>
              <a:gd name="connsiteY1" fmla="*/ 64394 h 888818"/>
              <a:gd name="connsiteX2" fmla="*/ 103031 w 2343955"/>
              <a:gd name="connsiteY2" fmla="*/ 115910 h 888818"/>
              <a:gd name="connsiteX3" fmla="*/ 218941 w 2343955"/>
              <a:gd name="connsiteY3" fmla="*/ 206062 h 888818"/>
              <a:gd name="connsiteX4" fmla="*/ 257578 w 2343955"/>
              <a:gd name="connsiteY4" fmla="*/ 476518 h 888818"/>
              <a:gd name="connsiteX5" fmla="*/ 412125 w 2343955"/>
              <a:gd name="connsiteY5" fmla="*/ 631064 h 888818"/>
              <a:gd name="connsiteX6" fmla="*/ 631065 w 2343955"/>
              <a:gd name="connsiteY6" fmla="*/ 721216 h 888818"/>
              <a:gd name="connsiteX7" fmla="*/ 978794 w 2343955"/>
              <a:gd name="connsiteY7" fmla="*/ 669701 h 888818"/>
              <a:gd name="connsiteX8" fmla="*/ 1249251 w 2343955"/>
              <a:gd name="connsiteY8" fmla="*/ 669701 h 888818"/>
              <a:gd name="connsiteX9" fmla="*/ 1545464 w 2343955"/>
              <a:gd name="connsiteY9" fmla="*/ 695459 h 888818"/>
              <a:gd name="connsiteX10" fmla="*/ 1648495 w 2343955"/>
              <a:gd name="connsiteY10" fmla="*/ 708338 h 888818"/>
              <a:gd name="connsiteX11" fmla="*/ 1918951 w 2343955"/>
              <a:gd name="connsiteY11" fmla="*/ 695459 h 888818"/>
              <a:gd name="connsiteX12" fmla="*/ 2034862 w 2343955"/>
              <a:gd name="connsiteY12" fmla="*/ 656822 h 888818"/>
              <a:gd name="connsiteX13" fmla="*/ 2125014 w 2343955"/>
              <a:gd name="connsiteY13" fmla="*/ 682580 h 888818"/>
              <a:gd name="connsiteX14" fmla="*/ 2318197 w 2343955"/>
              <a:gd name="connsiteY14" fmla="*/ 695459 h 888818"/>
              <a:gd name="connsiteX15" fmla="*/ 2228045 w 2343955"/>
              <a:gd name="connsiteY15" fmla="*/ 592428 h 888818"/>
              <a:gd name="connsiteX16" fmla="*/ 2202287 w 2343955"/>
              <a:gd name="connsiteY16" fmla="*/ 553791 h 888818"/>
              <a:gd name="connsiteX17" fmla="*/ 2240924 w 2343955"/>
              <a:gd name="connsiteY17" fmla="*/ 566670 h 888818"/>
              <a:gd name="connsiteX18" fmla="*/ 2279561 w 2343955"/>
              <a:gd name="connsiteY18" fmla="*/ 631064 h 888818"/>
              <a:gd name="connsiteX19" fmla="*/ 2343955 w 2343955"/>
              <a:gd name="connsiteY19" fmla="*/ 721217 h 888818"/>
              <a:gd name="connsiteX20" fmla="*/ 2292439 w 2343955"/>
              <a:gd name="connsiteY20" fmla="*/ 746974 h 888818"/>
              <a:gd name="connsiteX21" fmla="*/ 2163651 w 2343955"/>
              <a:gd name="connsiteY21" fmla="*/ 837126 h 888818"/>
              <a:gd name="connsiteX22" fmla="*/ 2112135 w 2343955"/>
              <a:gd name="connsiteY22" fmla="*/ 875763 h 88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43955" h="888818">
                <a:moveTo>
                  <a:pt x="0" y="0"/>
                </a:moveTo>
                <a:cubicBezTo>
                  <a:pt x="21465" y="21465"/>
                  <a:pt x="44227" y="41706"/>
                  <a:pt x="64394" y="64394"/>
                </a:cubicBezTo>
                <a:cubicBezTo>
                  <a:pt x="78655" y="80437"/>
                  <a:pt x="87208" y="101406"/>
                  <a:pt x="103031" y="115910"/>
                </a:cubicBezTo>
                <a:cubicBezTo>
                  <a:pt x="139113" y="148985"/>
                  <a:pt x="193183" y="145961"/>
                  <a:pt x="218941" y="206062"/>
                </a:cubicBezTo>
                <a:cubicBezTo>
                  <a:pt x="244699" y="266163"/>
                  <a:pt x="225381" y="405684"/>
                  <a:pt x="257578" y="476518"/>
                </a:cubicBezTo>
                <a:cubicBezTo>
                  <a:pt x="289775" y="547352"/>
                  <a:pt x="349877" y="590281"/>
                  <a:pt x="412125" y="631064"/>
                </a:cubicBezTo>
                <a:cubicBezTo>
                  <a:pt x="474373" y="671847"/>
                  <a:pt x="536620" y="714777"/>
                  <a:pt x="631065" y="721216"/>
                </a:cubicBezTo>
                <a:cubicBezTo>
                  <a:pt x="725510" y="727655"/>
                  <a:pt x="914684" y="664358"/>
                  <a:pt x="978794" y="669701"/>
                </a:cubicBezTo>
                <a:cubicBezTo>
                  <a:pt x="1162874" y="746400"/>
                  <a:pt x="1072887" y="654584"/>
                  <a:pt x="1249251" y="669701"/>
                </a:cubicBezTo>
                <a:lnTo>
                  <a:pt x="1545464" y="695459"/>
                </a:lnTo>
                <a:cubicBezTo>
                  <a:pt x="1592687" y="704045"/>
                  <a:pt x="1586247" y="708338"/>
                  <a:pt x="1648495" y="708338"/>
                </a:cubicBezTo>
                <a:cubicBezTo>
                  <a:pt x="1710743" y="708338"/>
                  <a:pt x="1854557" y="704045"/>
                  <a:pt x="1918951" y="695459"/>
                </a:cubicBezTo>
                <a:cubicBezTo>
                  <a:pt x="1983346" y="686873"/>
                  <a:pt x="2000518" y="658968"/>
                  <a:pt x="2034862" y="656822"/>
                </a:cubicBezTo>
                <a:cubicBezTo>
                  <a:pt x="2069206" y="654676"/>
                  <a:pt x="2094047" y="678357"/>
                  <a:pt x="2125014" y="682580"/>
                </a:cubicBezTo>
                <a:cubicBezTo>
                  <a:pt x="2188959" y="691300"/>
                  <a:pt x="2253803" y="691166"/>
                  <a:pt x="2318197" y="695459"/>
                </a:cubicBezTo>
                <a:cubicBezTo>
                  <a:pt x="2237233" y="560515"/>
                  <a:pt x="2326414" y="690795"/>
                  <a:pt x="2228045" y="592428"/>
                </a:cubicBezTo>
                <a:cubicBezTo>
                  <a:pt x="2217100" y="581483"/>
                  <a:pt x="2195365" y="567636"/>
                  <a:pt x="2202287" y="553791"/>
                </a:cubicBezTo>
                <a:cubicBezTo>
                  <a:pt x="2208358" y="541649"/>
                  <a:pt x="2228045" y="562377"/>
                  <a:pt x="2240924" y="566670"/>
                </a:cubicBezTo>
                <a:cubicBezTo>
                  <a:pt x="2253803" y="588135"/>
                  <a:pt x="2264542" y="611038"/>
                  <a:pt x="2279561" y="631064"/>
                </a:cubicBezTo>
                <a:cubicBezTo>
                  <a:pt x="2357877" y="735485"/>
                  <a:pt x="2282535" y="598377"/>
                  <a:pt x="2343955" y="721217"/>
                </a:cubicBezTo>
                <a:cubicBezTo>
                  <a:pt x="2326783" y="729803"/>
                  <a:pt x="2308589" y="736592"/>
                  <a:pt x="2292439" y="746974"/>
                </a:cubicBezTo>
                <a:cubicBezTo>
                  <a:pt x="2248359" y="775311"/>
                  <a:pt x="2163651" y="837126"/>
                  <a:pt x="2163651" y="837126"/>
                </a:cubicBezTo>
                <a:cubicBezTo>
                  <a:pt x="2133600" y="897228"/>
                  <a:pt x="2155065" y="897228"/>
                  <a:pt x="2112135" y="875763"/>
                </a:cubicBezTo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0" name="Forme libre : forme 49">
            <a:extLst>
              <a:ext uri="{FF2B5EF4-FFF2-40B4-BE49-F238E27FC236}">
                <a16:creationId xmlns:a16="http://schemas.microsoft.com/office/drawing/2014/main" id="{C42486A2-9D20-6740-37DF-70E88D3A8AC9}"/>
              </a:ext>
            </a:extLst>
          </p:cNvPr>
          <p:cNvSpPr/>
          <p:nvPr/>
        </p:nvSpPr>
        <p:spPr>
          <a:xfrm>
            <a:off x="9710670" y="2353183"/>
            <a:ext cx="1983384" cy="3236248"/>
          </a:xfrm>
          <a:custGeom>
            <a:avLst/>
            <a:gdLst>
              <a:gd name="connsiteX0" fmla="*/ 1043189 w 1983384"/>
              <a:gd name="connsiteY0" fmla="*/ 3236248 h 3236248"/>
              <a:gd name="connsiteX1" fmla="*/ 1455313 w 1983384"/>
              <a:gd name="connsiteY1" fmla="*/ 2965792 h 3236248"/>
              <a:gd name="connsiteX2" fmla="*/ 1725769 w 1983384"/>
              <a:gd name="connsiteY2" fmla="*/ 2605183 h 3236248"/>
              <a:gd name="connsiteX3" fmla="*/ 1957589 w 1983384"/>
              <a:gd name="connsiteY3" fmla="*/ 1922603 h 3236248"/>
              <a:gd name="connsiteX4" fmla="*/ 1944710 w 1983384"/>
              <a:gd name="connsiteY4" fmla="*/ 1149871 h 3236248"/>
              <a:gd name="connsiteX5" fmla="*/ 1803043 w 1983384"/>
              <a:gd name="connsiteY5" fmla="*/ 853656 h 3236248"/>
              <a:gd name="connsiteX6" fmla="*/ 1674254 w 1983384"/>
              <a:gd name="connsiteY6" fmla="*/ 711989 h 3236248"/>
              <a:gd name="connsiteX7" fmla="*/ 1056068 w 1983384"/>
              <a:gd name="connsiteY7" fmla="*/ 364259 h 3236248"/>
              <a:gd name="connsiteX8" fmla="*/ 669702 w 1983384"/>
              <a:gd name="connsiteY8" fmla="*/ 248349 h 3236248"/>
              <a:gd name="connsiteX9" fmla="*/ 553792 w 1983384"/>
              <a:gd name="connsiteY9" fmla="*/ 222592 h 3236248"/>
              <a:gd name="connsiteX10" fmla="*/ 231820 w 1983384"/>
              <a:gd name="connsiteY10" fmla="*/ 209713 h 3236248"/>
              <a:gd name="connsiteX11" fmla="*/ 141668 w 1983384"/>
              <a:gd name="connsiteY11" fmla="*/ 196834 h 3236248"/>
              <a:gd name="connsiteX12" fmla="*/ 0 w 1983384"/>
              <a:gd name="connsiteY12" fmla="*/ 196834 h 3236248"/>
              <a:gd name="connsiteX13" fmla="*/ 128789 w 1983384"/>
              <a:gd name="connsiteY13" fmla="*/ 80924 h 3236248"/>
              <a:gd name="connsiteX14" fmla="*/ 180305 w 1983384"/>
              <a:gd name="connsiteY14" fmla="*/ 29409 h 3236248"/>
              <a:gd name="connsiteX15" fmla="*/ 231820 w 1983384"/>
              <a:gd name="connsiteY15" fmla="*/ 3651 h 3236248"/>
              <a:gd name="connsiteX16" fmla="*/ 154547 w 1983384"/>
              <a:gd name="connsiteY16" fmla="*/ 55166 h 3236248"/>
              <a:gd name="connsiteX17" fmla="*/ 64395 w 1983384"/>
              <a:gd name="connsiteY17" fmla="*/ 132440 h 3236248"/>
              <a:gd name="connsiteX18" fmla="*/ 38637 w 1983384"/>
              <a:gd name="connsiteY18" fmla="*/ 171076 h 3236248"/>
              <a:gd name="connsiteX19" fmla="*/ 180305 w 1983384"/>
              <a:gd name="connsiteY19" fmla="*/ 299865 h 3236248"/>
              <a:gd name="connsiteX20" fmla="*/ 296215 w 1983384"/>
              <a:gd name="connsiteY20" fmla="*/ 402896 h 3236248"/>
              <a:gd name="connsiteX21" fmla="*/ 309093 w 1983384"/>
              <a:gd name="connsiteY21" fmla="*/ 441532 h 3236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83384" h="3236248">
                <a:moveTo>
                  <a:pt x="1043189" y="3236248"/>
                </a:moveTo>
                <a:cubicBezTo>
                  <a:pt x="1288439" y="3195373"/>
                  <a:pt x="1219083" y="3236592"/>
                  <a:pt x="1455313" y="2965792"/>
                </a:cubicBezTo>
                <a:cubicBezTo>
                  <a:pt x="1554085" y="2852565"/>
                  <a:pt x="1650207" y="2735054"/>
                  <a:pt x="1725769" y="2605183"/>
                </a:cubicBezTo>
                <a:cubicBezTo>
                  <a:pt x="1842734" y="2404149"/>
                  <a:pt x="1897992" y="2143965"/>
                  <a:pt x="1957589" y="1922603"/>
                </a:cubicBezTo>
                <a:cubicBezTo>
                  <a:pt x="1970364" y="1692653"/>
                  <a:pt x="2015119" y="1386244"/>
                  <a:pt x="1944710" y="1149871"/>
                </a:cubicBezTo>
                <a:cubicBezTo>
                  <a:pt x="1913465" y="1044976"/>
                  <a:pt x="1860558" y="946776"/>
                  <a:pt x="1803043" y="853656"/>
                </a:cubicBezTo>
                <a:cubicBezTo>
                  <a:pt x="1769506" y="799359"/>
                  <a:pt x="1722164" y="754150"/>
                  <a:pt x="1674254" y="711989"/>
                </a:cubicBezTo>
                <a:cubicBezTo>
                  <a:pt x="1509846" y="567310"/>
                  <a:pt x="1245871" y="427527"/>
                  <a:pt x="1056068" y="364259"/>
                </a:cubicBezTo>
                <a:cubicBezTo>
                  <a:pt x="530507" y="189072"/>
                  <a:pt x="900193" y="294446"/>
                  <a:pt x="669702" y="248349"/>
                </a:cubicBezTo>
                <a:cubicBezTo>
                  <a:pt x="630891" y="240587"/>
                  <a:pt x="593218" y="226071"/>
                  <a:pt x="553792" y="222592"/>
                </a:cubicBezTo>
                <a:cubicBezTo>
                  <a:pt x="446798" y="213151"/>
                  <a:pt x="339144" y="214006"/>
                  <a:pt x="231820" y="209713"/>
                </a:cubicBezTo>
                <a:cubicBezTo>
                  <a:pt x="201769" y="205420"/>
                  <a:pt x="172024" y="196834"/>
                  <a:pt x="141668" y="196834"/>
                </a:cubicBezTo>
                <a:cubicBezTo>
                  <a:pt x="-18522" y="196834"/>
                  <a:pt x="88608" y="226370"/>
                  <a:pt x="0" y="196834"/>
                </a:cubicBezTo>
                <a:cubicBezTo>
                  <a:pt x="42930" y="158197"/>
                  <a:pt x="86466" y="120224"/>
                  <a:pt x="128789" y="80924"/>
                </a:cubicBezTo>
                <a:cubicBezTo>
                  <a:pt x="146585" y="64400"/>
                  <a:pt x="160877" y="43980"/>
                  <a:pt x="180305" y="29409"/>
                </a:cubicBezTo>
                <a:cubicBezTo>
                  <a:pt x="195664" y="17890"/>
                  <a:pt x="245396" y="-9924"/>
                  <a:pt x="231820" y="3651"/>
                </a:cubicBezTo>
                <a:cubicBezTo>
                  <a:pt x="209930" y="25540"/>
                  <a:pt x="179908" y="37413"/>
                  <a:pt x="154547" y="55166"/>
                </a:cubicBezTo>
                <a:cubicBezTo>
                  <a:pt x="120434" y="79045"/>
                  <a:pt x="91078" y="100420"/>
                  <a:pt x="64395" y="132440"/>
                </a:cubicBezTo>
                <a:cubicBezTo>
                  <a:pt x="54486" y="144331"/>
                  <a:pt x="47223" y="158197"/>
                  <a:pt x="38637" y="171076"/>
                </a:cubicBezTo>
                <a:cubicBezTo>
                  <a:pt x="85860" y="214006"/>
                  <a:pt x="133832" y="256125"/>
                  <a:pt x="180305" y="299865"/>
                </a:cubicBezTo>
                <a:cubicBezTo>
                  <a:pt x="287427" y="400686"/>
                  <a:pt x="219236" y="351577"/>
                  <a:pt x="296215" y="402896"/>
                </a:cubicBezTo>
                <a:lnTo>
                  <a:pt x="309093" y="441532"/>
                </a:ln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EC179131-BAFD-C303-96EF-D061785E5397}"/>
              </a:ext>
            </a:extLst>
          </p:cNvPr>
          <p:cNvSpPr/>
          <p:nvPr/>
        </p:nvSpPr>
        <p:spPr>
          <a:xfrm>
            <a:off x="777622" y="3799268"/>
            <a:ext cx="7245916" cy="2781117"/>
          </a:xfrm>
          <a:custGeom>
            <a:avLst/>
            <a:gdLst>
              <a:gd name="connsiteX0" fmla="*/ 7245916 w 7245916"/>
              <a:gd name="connsiteY0" fmla="*/ 25757 h 2781117"/>
              <a:gd name="connsiteX1" fmla="*/ 7181522 w 7245916"/>
              <a:gd name="connsiteY1" fmla="*/ 218940 h 2781117"/>
              <a:gd name="connsiteX2" fmla="*/ 7065612 w 7245916"/>
              <a:gd name="connsiteY2" fmla="*/ 695459 h 2781117"/>
              <a:gd name="connsiteX3" fmla="*/ 6975460 w 7245916"/>
              <a:gd name="connsiteY3" fmla="*/ 1043188 h 2781117"/>
              <a:gd name="connsiteX4" fmla="*/ 6846671 w 7245916"/>
              <a:gd name="connsiteY4" fmla="*/ 1300766 h 2781117"/>
              <a:gd name="connsiteX5" fmla="*/ 6498941 w 7245916"/>
              <a:gd name="connsiteY5" fmla="*/ 2112135 h 2781117"/>
              <a:gd name="connsiteX6" fmla="*/ 6254243 w 7245916"/>
              <a:gd name="connsiteY6" fmla="*/ 2382591 h 2781117"/>
              <a:gd name="connsiteX7" fmla="*/ 6228485 w 7245916"/>
              <a:gd name="connsiteY7" fmla="*/ 2421228 h 2781117"/>
              <a:gd name="connsiteX8" fmla="*/ 6189848 w 7245916"/>
              <a:gd name="connsiteY8" fmla="*/ 2434107 h 2781117"/>
              <a:gd name="connsiteX9" fmla="*/ 6022423 w 7245916"/>
              <a:gd name="connsiteY9" fmla="*/ 2511380 h 2781117"/>
              <a:gd name="connsiteX10" fmla="*/ 5919392 w 7245916"/>
              <a:gd name="connsiteY10" fmla="*/ 2575774 h 2781117"/>
              <a:gd name="connsiteX11" fmla="*/ 5507268 w 7245916"/>
              <a:gd name="connsiteY11" fmla="*/ 2678805 h 2781117"/>
              <a:gd name="connsiteX12" fmla="*/ 5082265 w 7245916"/>
              <a:gd name="connsiteY12" fmla="*/ 2717442 h 2781117"/>
              <a:gd name="connsiteX13" fmla="*/ 4270896 w 7245916"/>
              <a:gd name="connsiteY13" fmla="*/ 2756078 h 2781117"/>
              <a:gd name="connsiteX14" fmla="*/ 4090592 w 7245916"/>
              <a:gd name="connsiteY14" fmla="*/ 2768957 h 2781117"/>
              <a:gd name="connsiteX15" fmla="*/ 3485285 w 7245916"/>
              <a:gd name="connsiteY15" fmla="*/ 2756078 h 2781117"/>
              <a:gd name="connsiteX16" fmla="*/ 3189071 w 7245916"/>
              <a:gd name="connsiteY16" fmla="*/ 2537138 h 2781117"/>
              <a:gd name="connsiteX17" fmla="*/ 2957251 w 7245916"/>
              <a:gd name="connsiteY17" fmla="*/ 2408349 h 2781117"/>
              <a:gd name="connsiteX18" fmla="*/ 2673916 w 7245916"/>
              <a:gd name="connsiteY18" fmla="*/ 2305318 h 2781117"/>
              <a:gd name="connsiteX19" fmla="*/ 2068609 w 7245916"/>
              <a:gd name="connsiteY19" fmla="*/ 2086377 h 2781117"/>
              <a:gd name="connsiteX20" fmla="*/ 1527696 w 7245916"/>
              <a:gd name="connsiteY20" fmla="*/ 1596980 h 2781117"/>
              <a:gd name="connsiteX21" fmla="*/ 1231482 w 7245916"/>
              <a:gd name="connsiteY21" fmla="*/ 1326524 h 2781117"/>
              <a:gd name="connsiteX22" fmla="*/ 1051178 w 7245916"/>
              <a:gd name="connsiteY22" fmla="*/ 1210614 h 2781117"/>
              <a:gd name="connsiteX23" fmla="*/ 883753 w 7245916"/>
              <a:gd name="connsiteY23" fmla="*/ 1043188 h 2781117"/>
              <a:gd name="connsiteX24" fmla="*/ 690570 w 7245916"/>
              <a:gd name="connsiteY24" fmla="*/ 875763 h 2781117"/>
              <a:gd name="connsiteX25" fmla="*/ 613296 w 7245916"/>
              <a:gd name="connsiteY25" fmla="*/ 785611 h 2781117"/>
              <a:gd name="connsiteX26" fmla="*/ 497386 w 7245916"/>
              <a:gd name="connsiteY26" fmla="*/ 618186 h 2781117"/>
              <a:gd name="connsiteX27" fmla="*/ 458750 w 7245916"/>
              <a:gd name="connsiteY27" fmla="*/ 566670 h 2781117"/>
              <a:gd name="connsiteX28" fmla="*/ 407234 w 7245916"/>
              <a:gd name="connsiteY28" fmla="*/ 515155 h 2781117"/>
              <a:gd name="connsiteX29" fmla="*/ 355719 w 7245916"/>
              <a:gd name="connsiteY29" fmla="*/ 437881 h 2781117"/>
              <a:gd name="connsiteX30" fmla="*/ 265567 w 7245916"/>
              <a:gd name="connsiteY30" fmla="*/ 334850 h 2781117"/>
              <a:gd name="connsiteX31" fmla="*/ 226930 w 7245916"/>
              <a:gd name="connsiteY31" fmla="*/ 231819 h 2781117"/>
              <a:gd name="connsiteX32" fmla="*/ 188293 w 7245916"/>
              <a:gd name="connsiteY32" fmla="*/ 180304 h 2781117"/>
              <a:gd name="connsiteX33" fmla="*/ 175415 w 7245916"/>
              <a:gd name="connsiteY33" fmla="*/ 128788 h 2781117"/>
              <a:gd name="connsiteX34" fmla="*/ 123899 w 7245916"/>
              <a:gd name="connsiteY34" fmla="*/ 25757 h 2781117"/>
              <a:gd name="connsiteX35" fmla="*/ 85263 w 7245916"/>
              <a:gd name="connsiteY35" fmla="*/ 77273 h 2781117"/>
              <a:gd name="connsiteX36" fmla="*/ 72384 w 7245916"/>
              <a:gd name="connsiteY36" fmla="*/ 141667 h 2781117"/>
              <a:gd name="connsiteX37" fmla="*/ 59505 w 7245916"/>
              <a:gd name="connsiteY37" fmla="*/ 193183 h 2781117"/>
              <a:gd name="connsiteX38" fmla="*/ 20868 w 7245916"/>
              <a:gd name="connsiteY38" fmla="*/ 283335 h 2781117"/>
              <a:gd name="connsiteX39" fmla="*/ 7989 w 7245916"/>
              <a:gd name="connsiteY39" fmla="*/ 347729 h 2781117"/>
              <a:gd name="connsiteX40" fmla="*/ 46626 w 7245916"/>
              <a:gd name="connsiteY40" fmla="*/ 283335 h 2781117"/>
              <a:gd name="connsiteX41" fmla="*/ 85263 w 7245916"/>
              <a:gd name="connsiteY41" fmla="*/ 167425 h 2781117"/>
              <a:gd name="connsiteX42" fmla="*/ 111020 w 7245916"/>
              <a:gd name="connsiteY42" fmla="*/ 115909 h 2781117"/>
              <a:gd name="connsiteX43" fmla="*/ 123899 w 7245916"/>
              <a:gd name="connsiteY43" fmla="*/ 77273 h 2781117"/>
              <a:gd name="connsiteX44" fmla="*/ 162536 w 7245916"/>
              <a:gd name="connsiteY44" fmla="*/ 0 h 2781117"/>
              <a:gd name="connsiteX45" fmla="*/ 265567 w 7245916"/>
              <a:gd name="connsiteY45" fmla="*/ 51515 h 2781117"/>
              <a:gd name="connsiteX46" fmla="*/ 317082 w 7245916"/>
              <a:gd name="connsiteY46" fmla="*/ 77273 h 2781117"/>
              <a:gd name="connsiteX47" fmla="*/ 432992 w 7245916"/>
              <a:gd name="connsiteY47" fmla="*/ 115909 h 2781117"/>
              <a:gd name="connsiteX48" fmla="*/ 484508 w 7245916"/>
              <a:gd name="connsiteY48" fmla="*/ 141667 h 278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7245916" h="2781117">
                <a:moveTo>
                  <a:pt x="7245916" y="25757"/>
                </a:moveTo>
                <a:cubicBezTo>
                  <a:pt x="7186182" y="145225"/>
                  <a:pt x="7218195" y="65582"/>
                  <a:pt x="7181522" y="218940"/>
                </a:cubicBezTo>
                <a:cubicBezTo>
                  <a:pt x="7143503" y="377929"/>
                  <a:pt x="7105260" y="536869"/>
                  <a:pt x="7065612" y="695459"/>
                </a:cubicBezTo>
                <a:cubicBezTo>
                  <a:pt x="7036570" y="811626"/>
                  <a:pt x="7029010" y="936088"/>
                  <a:pt x="6975460" y="1043188"/>
                </a:cubicBezTo>
                <a:cubicBezTo>
                  <a:pt x="6932530" y="1129047"/>
                  <a:pt x="6883922" y="1212295"/>
                  <a:pt x="6846671" y="1300766"/>
                </a:cubicBezTo>
                <a:cubicBezTo>
                  <a:pt x="6698401" y="1652908"/>
                  <a:pt x="6686328" y="1802540"/>
                  <a:pt x="6498941" y="2112135"/>
                </a:cubicBezTo>
                <a:cubicBezTo>
                  <a:pt x="6434643" y="2218367"/>
                  <a:pt x="6336520" y="2292835"/>
                  <a:pt x="6254243" y="2382591"/>
                </a:cubicBezTo>
                <a:cubicBezTo>
                  <a:pt x="6243784" y="2394001"/>
                  <a:pt x="6240572" y="2411559"/>
                  <a:pt x="6228485" y="2421228"/>
                </a:cubicBezTo>
                <a:cubicBezTo>
                  <a:pt x="6217884" y="2429709"/>
                  <a:pt x="6202285" y="2428666"/>
                  <a:pt x="6189848" y="2434107"/>
                </a:cubicBezTo>
                <a:cubicBezTo>
                  <a:pt x="6133536" y="2458744"/>
                  <a:pt x="6076871" y="2482860"/>
                  <a:pt x="6022423" y="2511380"/>
                </a:cubicBezTo>
                <a:cubicBezTo>
                  <a:pt x="5986547" y="2530172"/>
                  <a:pt x="5956876" y="2560439"/>
                  <a:pt x="5919392" y="2575774"/>
                </a:cubicBezTo>
                <a:cubicBezTo>
                  <a:pt x="5851626" y="2603497"/>
                  <a:pt x="5561198" y="2671403"/>
                  <a:pt x="5507268" y="2678805"/>
                </a:cubicBezTo>
                <a:cubicBezTo>
                  <a:pt x="5366337" y="2698148"/>
                  <a:pt x="5224240" y="2708569"/>
                  <a:pt x="5082265" y="2717442"/>
                </a:cubicBezTo>
                <a:cubicBezTo>
                  <a:pt x="4812029" y="2734332"/>
                  <a:pt x="4540971" y="2736787"/>
                  <a:pt x="4270896" y="2756078"/>
                </a:cubicBezTo>
                <a:lnTo>
                  <a:pt x="4090592" y="2768957"/>
                </a:lnTo>
                <a:cubicBezTo>
                  <a:pt x="3888823" y="2764664"/>
                  <a:pt x="3680741" y="2806338"/>
                  <a:pt x="3485285" y="2756078"/>
                </a:cubicBezTo>
                <a:cubicBezTo>
                  <a:pt x="3366372" y="2725500"/>
                  <a:pt x="3291615" y="2604667"/>
                  <a:pt x="3189071" y="2537138"/>
                </a:cubicBezTo>
                <a:cubicBezTo>
                  <a:pt x="3115244" y="2488520"/>
                  <a:pt x="3037863" y="2444624"/>
                  <a:pt x="2957251" y="2408349"/>
                </a:cubicBezTo>
                <a:cubicBezTo>
                  <a:pt x="2865607" y="2367109"/>
                  <a:pt x="2767753" y="2341289"/>
                  <a:pt x="2673916" y="2305318"/>
                </a:cubicBezTo>
                <a:cubicBezTo>
                  <a:pt x="2110459" y="2089326"/>
                  <a:pt x="2364130" y="2152049"/>
                  <a:pt x="2068609" y="2086377"/>
                </a:cubicBezTo>
                <a:lnTo>
                  <a:pt x="1527696" y="1596980"/>
                </a:lnTo>
                <a:cubicBezTo>
                  <a:pt x="1428695" y="1507117"/>
                  <a:pt x="1343950" y="1398825"/>
                  <a:pt x="1231482" y="1326524"/>
                </a:cubicBezTo>
                <a:cubicBezTo>
                  <a:pt x="1171381" y="1287887"/>
                  <a:pt x="1106568" y="1255747"/>
                  <a:pt x="1051178" y="1210614"/>
                </a:cubicBezTo>
                <a:cubicBezTo>
                  <a:pt x="989993" y="1160759"/>
                  <a:pt x="943396" y="1094878"/>
                  <a:pt x="883753" y="1043188"/>
                </a:cubicBezTo>
                <a:cubicBezTo>
                  <a:pt x="819359" y="987380"/>
                  <a:pt x="741698" y="943933"/>
                  <a:pt x="690570" y="875763"/>
                </a:cubicBezTo>
                <a:cubicBezTo>
                  <a:pt x="641005" y="809676"/>
                  <a:pt x="667111" y="839425"/>
                  <a:pt x="613296" y="785611"/>
                </a:cubicBezTo>
                <a:cubicBezTo>
                  <a:pt x="582669" y="693731"/>
                  <a:pt x="610366" y="761979"/>
                  <a:pt x="497386" y="618186"/>
                </a:cubicBezTo>
                <a:cubicBezTo>
                  <a:pt x="484125" y="601308"/>
                  <a:pt x="473928" y="581848"/>
                  <a:pt x="458750" y="566670"/>
                </a:cubicBezTo>
                <a:cubicBezTo>
                  <a:pt x="441578" y="549498"/>
                  <a:pt x="422404" y="534118"/>
                  <a:pt x="407234" y="515155"/>
                </a:cubicBezTo>
                <a:cubicBezTo>
                  <a:pt x="387895" y="490982"/>
                  <a:pt x="373927" y="462917"/>
                  <a:pt x="355719" y="437881"/>
                </a:cubicBezTo>
                <a:cubicBezTo>
                  <a:pt x="313795" y="380235"/>
                  <a:pt x="309746" y="379030"/>
                  <a:pt x="265567" y="334850"/>
                </a:cubicBezTo>
                <a:cubicBezTo>
                  <a:pt x="255928" y="305934"/>
                  <a:pt x="239762" y="254916"/>
                  <a:pt x="226930" y="231819"/>
                </a:cubicBezTo>
                <a:cubicBezTo>
                  <a:pt x="216506" y="213055"/>
                  <a:pt x="201172" y="197476"/>
                  <a:pt x="188293" y="180304"/>
                </a:cubicBezTo>
                <a:cubicBezTo>
                  <a:pt x="184000" y="163132"/>
                  <a:pt x="183331" y="144620"/>
                  <a:pt x="175415" y="128788"/>
                </a:cubicBezTo>
                <a:cubicBezTo>
                  <a:pt x="109737" y="-2569"/>
                  <a:pt x="155525" y="152260"/>
                  <a:pt x="123899" y="25757"/>
                </a:cubicBezTo>
                <a:cubicBezTo>
                  <a:pt x="111020" y="42929"/>
                  <a:pt x="93981" y="57658"/>
                  <a:pt x="85263" y="77273"/>
                </a:cubicBezTo>
                <a:cubicBezTo>
                  <a:pt x="76373" y="97276"/>
                  <a:pt x="77133" y="120299"/>
                  <a:pt x="72384" y="141667"/>
                </a:cubicBezTo>
                <a:cubicBezTo>
                  <a:pt x="68544" y="158946"/>
                  <a:pt x="65720" y="176610"/>
                  <a:pt x="59505" y="193183"/>
                </a:cubicBezTo>
                <a:cubicBezTo>
                  <a:pt x="31859" y="266904"/>
                  <a:pt x="36860" y="219368"/>
                  <a:pt x="20868" y="283335"/>
                </a:cubicBezTo>
                <a:cubicBezTo>
                  <a:pt x="15559" y="304571"/>
                  <a:pt x="-13901" y="347729"/>
                  <a:pt x="7989" y="347729"/>
                </a:cubicBezTo>
                <a:cubicBezTo>
                  <a:pt x="33021" y="347729"/>
                  <a:pt x="36765" y="306343"/>
                  <a:pt x="46626" y="283335"/>
                </a:cubicBezTo>
                <a:cubicBezTo>
                  <a:pt x="62669" y="245901"/>
                  <a:pt x="67050" y="203852"/>
                  <a:pt x="85263" y="167425"/>
                </a:cubicBezTo>
                <a:cubicBezTo>
                  <a:pt x="93849" y="150253"/>
                  <a:pt x="103457" y="133555"/>
                  <a:pt x="111020" y="115909"/>
                </a:cubicBezTo>
                <a:cubicBezTo>
                  <a:pt x="116368" y="103431"/>
                  <a:pt x="117828" y="89415"/>
                  <a:pt x="123899" y="77273"/>
                </a:cubicBezTo>
                <a:cubicBezTo>
                  <a:pt x="173831" y="-22590"/>
                  <a:pt x="130165" y="97112"/>
                  <a:pt x="162536" y="0"/>
                </a:cubicBezTo>
                <a:lnTo>
                  <a:pt x="265567" y="51515"/>
                </a:lnTo>
                <a:cubicBezTo>
                  <a:pt x="282739" y="60101"/>
                  <a:pt x="298457" y="72617"/>
                  <a:pt x="317082" y="77273"/>
                </a:cubicBezTo>
                <a:cubicBezTo>
                  <a:pt x="403402" y="98853"/>
                  <a:pt x="335999" y="79537"/>
                  <a:pt x="432992" y="115909"/>
                </a:cubicBezTo>
                <a:cubicBezTo>
                  <a:pt x="480348" y="133667"/>
                  <a:pt x="460706" y="117865"/>
                  <a:pt x="484508" y="141667"/>
                </a:cubicBezTo>
              </a:path>
            </a:pathLst>
          </a:cu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pic>
        <p:nvPicPr>
          <p:cNvPr id="54" name="Image 53">
            <a:extLst>
              <a:ext uri="{FF2B5EF4-FFF2-40B4-BE49-F238E27FC236}">
                <a16:creationId xmlns:a16="http://schemas.microsoft.com/office/drawing/2014/main" id="{3E9FF6E7-80F5-B61E-23C6-F0B1C5FDD9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14" b="89946" l="9918" r="899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720804">
            <a:off x="7226441" y="849087"/>
            <a:ext cx="1184648" cy="17769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A985A9F-4DE9-8AE3-5E0D-44F136CDFE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14" b="89946" l="9918" r="899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720804">
            <a:off x="8200624" y="4993489"/>
            <a:ext cx="837394" cy="1256091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7F3B3890-C890-68AA-0406-B82BCCF8A0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09829" y="1478570"/>
            <a:ext cx="1071300" cy="1071300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222BF5CD-F00D-50A5-0992-727FDA59FF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54585" y="2528266"/>
            <a:ext cx="800533" cy="800533"/>
          </a:xfrm>
          <a:prstGeom prst="rect">
            <a:avLst/>
          </a:prstGeom>
        </p:spPr>
      </p:pic>
      <p:pic>
        <p:nvPicPr>
          <p:cNvPr id="59" name="Image 58">
            <a:extLst>
              <a:ext uri="{FF2B5EF4-FFF2-40B4-BE49-F238E27FC236}">
                <a16:creationId xmlns:a16="http://schemas.microsoft.com/office/drawing/2014/main" id="{336D102C-CE3B-0A0E-9C55-6A23C8FD0A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6847" y="2260215"/>
            <a:ext cx="1071300" cy="1071300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F4D6AB5-4D65-D9BD-9557-FF83209070FE}"/>
              </a:ext>
            </a:extLst>
          </p:cNvPr>
          <p:cNvSpPr txBox="1"/>
          <p:nvPr/>
        </p:nvSpPr>
        <p:spPr>
          <a:xfrm>
            <a:off x="8010526" y="3758170"/>
            <a:ext cx="817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10%</a:t>
            </a:r>
            <a:endParaRPr lang="fr-BF" sz="2000" b="1" dirty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D4544834-E383-1F2A-A55A-2EC421538D1F}"/>
              </a:ext>
            </a:extLst>
          </p:cNvPr>
          <p:cNvSpPr txBox="1"/>
          <p:nvPr/>
        </p:nvSpPr>
        <p:spPr>
          <a:xfrm>
            <a:off x="-53555" y="347855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70%</a:t>
            </a:r>
            <a:endParaRPr lang="fr-BF" sz="2400" b="1" dirty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DF2F632B-656C-6AB6-87F8-C4797935358E}"/>
              </a:ext>
            </a:extLst>
          </p:cNvPr>
          <p:cNvSpPr txBox="1"/>
          <p:nvPr/>
        </p:nvSpPr>
        <p:spPr>
          <a:xfrm>
            <a:off x="4154533" y="266836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20%</a:t>
            </a:r>
            <a:endParaRPr lang="fr-BF" sz="2400" b="1" dirty="0"/>
          </a:p>
        </p:txBody>
      </p:sp>
      <p:pic>
        <p:nvPicPr>
          <p:cNvPr id="63" name="Image 62">
            <a:extLst>
              <a:ext uri="{FF2B5EF4-FFF2-40B4-BE49-F238E27FC236}">
                <a16:creationId xmlns:a16="http://schemas.microsoft.com/office/drawing/2014/main" id="{858E238C-6807-A9D8-9F6F-202B0CE5E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714" b="89946" l="9918" r="8994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720804">
            <a:off x="2309098" y="1114342"/>
            <a:ext cx="1184648" cy="1776972"/>
          </a:xfrm>
          <a:prstGeom prst="rect">
            <a:avLst/>
          </a:prstGeom>
        </p:spPr>
      </p:pic>
      <p:pic>
        <p:nvPicPr>
          <p:cNvPr id="2048" name="Image 2047">
            <a:extLst>
              <a:ext uri="{FF2B5EF4-FFF2-40B4-BE49-F238E27FC236}">
                <a16:creationId xmlns:a16="http://schemas.microsoft.com/office/drawing/2014/main" id="{E8FD6285-7B74-529C-22F0-F3085A3D77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02519" y="4639987"/>
            <a:ext cx="1071300" cy="1071300"/>
          </a:xfrm>
          <a:prstGeom prst="rect">
            <a:avLst/>
          </a:prstGeom>
        </p:spPr>
      </p:pic>
      <p:pic>
        <p:nvPicPr>
          <p:cNvPr id="2049" name="Image 2048">
            <a:extLst>
              <a:ext uri="{FF2B5EF4-FFF2-40B4-BE49-F238E27FC236}">
                <a16:creationId xmlns:a16="http://schemas.microsoft.com/office/drawing/2014/main" id="{77A7F7E2-161C-C598-F526-E0A1960385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02362" y="5199927"/>
            <a:ext cx="1071300" cy="1071300"/>
          </a:xfrm>
          <a:prstGeom prst="rect">
            <a:avLst/>
          </a:prstGeom>
        </p:spPr>
      </p:pic>
      <p:pic>
        <p:nvPicPr>
          <p:cNvPr id="2051" name="Image 2050">
            <a:extLst>
              <a:ext uri="{FF2B5EF4-FFF2-40B4-BE49-F238E27FC236}">
                <a16:creationId xmlns:a16="http://schemas.microsoft.com/office/drawing/2014/main" id="{4DDF4A31-04F7-445C-28ED-27BED5CA5E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088477" y="4553550"/>
            <a:ext cx="1071300" cy="1071300"/>
          </a:xfrm>
          <a:prstGeom prst="rect">
            <a:avLst/>
          </a:prstGeom>
        </p:spPr>
      </p:pic>
      <p:pic>
        <p:nvPicPr>
          <p:cNvPr id="2052" name="Image 2051">
            <a:extLst>
              <a:ext uri="{FF2B5EF4-FFF2-40B4-BE49-F238E27FC236}">
                <a16:creationId xmlns:a16="http://schemas.microsoft.com/office/drawing/2014/main" id="{3903AA29-0511-9299-9723-F021607376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76721" y="1774315"/>
            <a:ext cx="1071300" cy="1071300"/>
          </a:xfrm>
          <a:prstGeom prst="rect">
            <a:avLst/>
          </a:prstGeom>
        </p:spPr>
      </p:pic>
      <p:pic>
        <p:nvPicPr>
          <p:cNvPr id="2053" name="Image 2052">
            <a:extLst>
              <a:ext uri="{FF2B5EF4-FFF2-40B4-BE49-F238E27FC236}">
                <a16:creationId xmlns:a16="http://schemas.microsoft.com/office/drawing/2014/main" id="{98BD2994-186E-5FD9-8CE3-FB231116F3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46638" y="958695"/>
            <a:ext cx="1071300" cy="1071300"/>
          </a:xfrm>
          <a:prstGeom prst="rect">
            <a:avLst/>
          </a:prstGeom>
        </p:spPr>
      </p:pic>
      <p:pic>
        <p:nvPicPr>
          <p:cNvPr id="2054" name="Image 2053">
            <a:extLst>
              <a:ext uri="{FF2B5EF4-FFF2-40B4-BE49-F238E27FC236}">
                <a16:creationId xmlns:a16="http://schemas.microsoft.com/office/drawing/2014/main" id="{0F9C2B05-3476-5F08-972D-6AAE8C6B4C4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9266" y="3555675"/>
            <a:ext cx="888818" cy="888818"/>
          </a:xfrm>
          <a:prstGeom prst="rect">
            <a:avLst/>
          </a:prstGeom>
        </p:spPr>
      </p:pic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49E7B71B-77E7-39CC-5515-0F3ED3B27969}"/>
              </a:ext>
            </a:extLst>
          </p:cNvPr>
          <p:cNvSpPr/>
          <p:nvPr/>
        </p:nvSpPr>
        <p:spPr>
          <a:xfrm>
            <a:off x="3200400" y="2313709"/>
            <a:ext cx="1995058" cy="920634"/>
          </a:xfrm>
          <a:custGeom>
            <a:avLst/>
            <a:gdLst>
              <a:gd name="connsiteX0" fmla="*/ 0 w 1995058"/>
              <a:gd name="connsiteY0" fmla="*/ 512618 h 920634"/>
              <a:gd name="connsiteX1" fmla="*/ 318655 w 1995058"/>
              <a:gd name="connsiteY1" fmla="*/ 263236 h 920634"/>
              <a:gd name="connsiteX2" fmla="*/ 554182 w 1995058"/>
              <a:gd name="connsiteY2" fmla="*/ 96982 h 920634"/>
              <a:gd name="connsiteX3" fmla="*/ 858982 w 1995058"/>
              <a:gd name="connsiteY3" fmla="*/ 27709 h 920634"/>
              <a:gd name="connsiteX4" fmla="*/ 914400 w 1995058"/>
              <a:gd name="connsiteY4" fmla="*/ 0 h 920634"/>
              <a:gd name="connsiteX5" fmla="*/ 1246909 w 1995058"/>
              <a:gd name="connsiteY5" fmla="*/ 41564 h 920634"/>
              <a:gd name="connsiteX6" fmla="*/ 1496291 w 1995058"/>
              <a:gd name="connsiteY6" fmla="*/ 152400 h 920634"/>
              <a:gd name="connsiteX7" fmla="*/ 1676400 w 1995058"/>
              <a:gd name="connsiteY7" fmla="*/ 221673 h 920634"/>
              <a:gd name="connsiteX8" fmla="*/ 1717964 w 1995058"/>
              <a:gd name="connsiteY8" fmla="*/ 277091 h 920634"/>
              <a:gd name="connsiteX9" fmla="*/ 1801091 w 1995058"/>
              <a:gd name="connsiteY9" fmla="*/ 346364 h 920634"/>
              <a:gd name="connsiteX10" fmla="*/ 1856509 w 1995058"/>
              <a:gd name="connsiteY10" fmla="*/ 457200 h 920634"/>
              <a:gd name="connsiteX11" fmla="*/ 1925782 w 1995058"/>
              <a:gd name="connsiteY11" fmla="*/ 581891 h 920634"/>
              <a:gd name="connsiteX12" fmla="*/ 1939636 w 1995058"/>
              <a:gd name="connsiteY12" fmla="*/ 678873 h 920634"/>
              <a:gd name="connsiteX13" fmla="*/ 1981200 w 1995058"/>
              <a:gd name="connsiteY13" fmla="*/ 803564 h 920634"/>
              <a:gd name="connsiteX14" fmla="*/ 1995055 w 1995058"/>
              <a:gd name="connsiteY14" fmla="*/ 900546 h 92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995058" h="920634">
                <a:moveTo>
                  <a:pt x="0" y="512618"/>
                </a:moveTo>
                <a:cubicBezTo>
                  <a:pt x="186330" y="400822"/>
                  <a:pt x="-48935" y="546806"/>
                  <a:pt x="318655" y="263236"/>
                </a:cubicBezTo>
                <a:cubicBezTo>
                  <a:pt x="394744" y="204539"/>
                  <a:pt x="461329" y="121743"/>
                  <a:pt x="554182" y="96982"/>
                </a:cubicBezTo>
                <a:cubicBezTo>
                  <a:pt x="793553" y="33150"/>
                  <a:pt x="691027" y="51703"/>
                  <a:pt x="858982" y="27709"/>
                </a:cubicBezTo>
                <a:cubicBezTo>
                  <a:pt x="877455" y="18473"/>
                  <a:pt x="893747" y="0"/>
                  <a:pt x="914400" y="0"/>
                </a:cubicBezTo>
                <a:cubicBezTo>
                  <a:pt x="1006841" y="0"/>
                  <a:pt x="1143369" y="24307"/>
                  <a:pt x="1246909" y="41564"/>
                </a:cubicBezTo>
                <a:cubicBezTo>
                  <a:pt x="1353570" y="94894"/>
                  <a:pt x="1359897" y="100440"/>
                  <a:pt x="1496291" y="152400"/>
                </a:cubicBezTo>
                <a:cubicBezTo>
                  <a:pt x="1698288" y="229352"/>
                  <a:pt x="1554589" y="160768"/>
                  <a:pt x="1676400" y="221673"/>
                </a:cubicBezTo>
                <a:cubicBezTo>
                  <a:pt x="1690255" y="240146"/>
                  <a:pt x="1701636" y="260763"/>
                  <a:pt x="1717964" y="277091"/>
                </a:cubicBezTo>
                <a:cubicBezTo>
                  <a:pt x="1788369" y="347496"/>
                  <a:pt x="1732998" y="255574"/>
                  <a:pt x="1801091" y="346364"/>
                </a:cubicBezTo>
                <a:cubicBezTo>
                  <a:pt x="1861311" y="426657"/>
                  <a:pt x="1828097" y="390904"/>
                  <a:pt x="1856509" y="457200"/>
                </a:cubicBezTo>
                <a:cubicBezTo>
                  <a:pt x="1876384" y="503576"/>
                  <a:pt x="1899509" y="538102"/>
                  <a:pt x="1925782" y="581891"/>
                </a:cubicBezTo>
                <a:cubicBezTo>
                  <a:pt x="1930400" y="614218"/>
                  <a:pt x="1931716" y="647192"/>
                  <a:pt x="1939636" y="678873"/>
                </a:cubicBezTo>
                <a:cubicBezTo>
                  <a:pt x="1974530" y="818450"/>
                  <a:pt x="1961226" y="683727"/>
                  <a:pt x="1981200" y="803564"/>
                </a:cubicBezTo>
                <a:cubicBezTo>
                  <a:pt x="1995628" y="890128"/>
                  <a:pt x="1995055" y="955212"/>
                  <a:pt x="1995055" y="900546"/>
                </a:cubicBezTo>
              </a:path>
            </a:pathLst>
          </a:cu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FAF17861-00CF-5679-A81C-DEB38D3FE2B4}"/>
              </a:ext>
            </a:extLst>
          </p:cNvPr>
          <p:cNvSpPr/>
          <p:nvPr/>
        </p:nvSpPr>
        <p:spPr>
          <a:xfrm>
            <a:off x="4973782" y="2147455"/>
            <a:ext cx="2244436" cy="1094509"/>
          </a:xfrm>
          <a:custGeom>
            <a:avLst/>
            <a:gdLst>
              <a:gd name="connsiteX0" fmla="*/ 2244436 w 2244436"/>
              <a:gd name="connsiteY0" fmla="*/ 0 h 1094509"/>
              <a:gd name="connsiteX1" fmla="*/ 1801091 w 2244436"/>
              <a:gd name="connsiteY1" fmla="*/ 27709 h 1094509"/>
              <a:gd name="connsiteX2" fmla="*/ 1496291 w 2244436"/>
              <a:gd name="connsiteY2" fmla="*/ 55418 h 1094509"/>
              <a:gd name="connsiteX3" fmla="*/ 1260763 w 2244436"/>
              <a:gd name="connsiteY3" fmla="*/ 69272 h 1094509"/>
              <a:gd name="connsiteX4" fmla="*/ 1136073 w 2244436"/>
              <a:gd name="connsiteY4" fmla="*/ 96981 h 1094509"/>
              <a:gd name="connsiteX5" fmla="*/ 1011382 w 2244436"/>
              <a:gd name="connsiteY5" fmla="*/ 110836 h 1094509"/>
              <a:gd name="connsiteX6" fmla="*/ 762000 w 2244436"/>
              <a:gd name="connsiteY6" fmla="*/ 207818 h 1094509"/>
              <a:gd name="connsiteX7" fmla="*/ 651163 w 2244436"/>
              <a:gd name="connsiteY7" fmla="*/ 249381 h 1094509"/>
              <a:gd name="connsiteX8" fmla="*/ 429491 w 2244436"/>
              <a:gd name="connsiteY8" fmla="*/ 387927 h 1094509"/>
              <a:gd name="connsiteX9" fmla="*/ 360218 w 2244436"/>
              <a:gd name="connsiteY9" fmla="*/ 401781 h 1094509"/>
              <a:gd name="connsiteX10" fmla="*/ 277091 w 2244436"/>
              <a:gd name="connsiteY10" fmla="*/ 512618 h 1094509"/>
              <a:gd name="connsiteX11" fmla="*/ 263236 w 2244436"/>
              <a:gd name="connsiteY11" fmla="*/ 568036 h 1094509"/>
              <a:gd name="connsiteX12" fmla="*/ 221673 w 2244436"/>
              <a:gd name="connsiteY12" fmla="*/ 623454 h 1094509"/>
              <a:gd name="connsiteX13" fmla="*/ 193963 w 2244436"/>
              <a:gd name="connsiteY13" fmla="*/ 678872 h 1094509"/>
              <a:gd name="connsiteX14" fmla="*/ 180109 w 2244436"/>
              <a:gd name="connsiteY14" fmla="*/ 762000 h 1094509"/>
              <a:gd name="connsiteX15" fmla="*/ 207818 w 2244436"/>
              <a:gd name="connsiteY15" fmla="*/ 1094509 h 1094509"/>
              <a:gd name="connsiteX16" fmla="*/ 235527 w 2244436"/>
              <a:gd name="connsiteY16" fmla="*/ 1052945 h 1094509"/>
              <a:gd name="connsiteX17" fmla="*/ 263236 w 2244436"/>
              <a:gd name="connsiteY17" fmla="*/ 997527 h 1094509"/>
              <a:gd name="connsiteX18" fmla="*/ 304800 w 2244436"/>
              <a:gd name="connsiteY18" fmla="*/ 969818 h 1094509"/>
              <a:gd name="connsiteX19" fmla="*/ 318654 w 2244436"/>
              <a:gd name="connsiteY19" fmla="*/ 928254 h 1094509"/>
              <a:gd name="connsiteX20" fmla="*/ 290945 w 2244436"/>
              <a:gd name="connsiteY20" fmla="*/ 983672 h 1094509"/>
              <a:gd name="connsiteX21" fmla="*/ 249382 w 2244436"/>
              <a:gd name="connsiteY21" fmla="*/ 1025236 h 1094509"/>
              <a:gd name="connsiteX22" fmla="*/ 193963 w 2244436"/>
              <a:gd name="connsiteY22" fmla="*/ 1094509 h 1094509"/>
              <a:gd name="connsiteX23" fmla="*/ 152400 w 2244436"/>
              <a:gd name="connsiteY23" fmla="*/ 1039090 h 1094509"/>
              <a:gd name="connsiteX24" fmla="*/ 110836 w 2244436"/>
              <a:gd name="connsiteY24" fmla="*/ 1025236 h 1094509"/>
              <a:gd name="connsiteX25" fmla="*/ 41563 w 2244436"/>
              <a:gd name="connsiteY25" fmla="*/ 983672 h 1094509"/>
              <a:gd name="connsiteX26" fmla="*/ 0 w 2244436"/>
              <a:gd name="connsiteY26" fmla="*/ 914400 h 109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44436" h="1094509">
                <a:moveTo>
                  <a:pt x="2244436" y="0"/>
                </a:moveTo>
                <a:cubicBezTo>
                  <a:pt x="2021834" y="37099"/>
                  <a:pt x="2278987" y="-2160"/>
                  <a:pt x="1801091" y="27709"/>
                </a:cubicBezTo>
                <a:cubicBezTo>
                  <a:pt x="1699271" y="34073"/>
                  <a:pt x="1598009" y="47594"/>
                  <a:pt x="1496291" y="55418"/>
                </a:cubicBezTo>
                <a:cubicBezTo>
                  <a:pt x="1417878" y="61450"/>
                  <a:pt x="1339272" y="64654"/>
                  <a:pt x="1260763" y="69272"/>
                </a:cubicBezTo>
                <a:cubicBezTo>
                  <a:pt x="1219200" y="78508"/>
                  <a:pt x="1178071" y="89981"/>
                  <a:pt x="1136073" y="96981"/>
                </a:cubicBezTo>
                <a:cubicBezTo>
                  <a:pt x="1094823" y="103856"/>
                  <a:pt x="1051953" y="100693"/>
                  <a:pt x="1011382" y="110836"/>
                </a:cubicBezTo>
                <a:cubicBezTo>
                  <a:pt x="923479" y="132812"/>
                  <a:pt x="845193" y="174541"/>
                  <a:pt x="762000" y="207818"/>
                </a:cubicBezTo>
                <a:cubicBezTo>
                  <a:pt x="725364" y="222472"/>
                  <a:pt x="686919" y="232695"/>
                  <a:pt x="651163" y="249381"/>
                </a:cubicBezTo>
                <a:cubicBezTo>
                  <a:pt x="371784" y="379758"/>
                  <a:pt x="771686" y="216831"/>
                  <a:pt x="429491" y="387927"/>
                </a:cubicBezTo>
                <a:cubicBezTo>
                  <a:pt x="408429" y="398458"/>
                  <a:pt x="383309" y="397163"/>
                  <a:pt x="360218" y="401781"/>
                </a:cubicBezTo>
                <a:cubicBezTo>
                  <a:pt x="354657" y="408732"/>
                  <a:pt x="287271" y="488864"/>
                  <a:pt x="277091" y="512618"/>
                </a:cubicBezTo>
                <a:cubicBezTo>
                  <a:pt x="269590" y="530120"/>
                  <a:pt x="271751" y="551005"/>
                  <a:pt x="263236" y="568036"/>
                </a:cubicBezTo>
                <a:cubicBezTo>
                  <a:pt x="252910" y="588689"/>
                  <a:pt x="233911" y="603873"/>
                  <a:pt x="221673" y="623454"/>
                </a:cubicBezTo>
                <a:cubicBezTo>
                  <a:pt x="210727" y="640968"/>
                  <a:pt x="203200" y="660399"/>
                  <a:pt x="193963" y="678872"/>
                </a:cubicBezTo>
                <a:cubicBezTo>
                  <a:pt x="189345" y="706581"/>
                  <a:pt x="180109" y="733908"/>
                  <a:pt x="180109" y="762000"/>
                </a:cubicBezTo>
                <a:cubicBezTo>
                  <a:pt x="180109" y="1023888"/>
                  <a:pt x="165448" y="967401"/>
                  <a:pt x="207818" y="1094509"/>
                </a:cubicBezTo>
                <a:cubicBezTo>
                  <a:pt x="217054" y="1080654"/>
                  <a:pt x="227266" y="1067402"/>
                  <a:pt x="235527" y="1052945"/>
                </a:cubicBezTo>
                <a:cubicBezTo>
                  <a:pt x="245774" y="1035013"/>
                  <a:pt x="250014" y="1013393"/>
                  <a:pt x="263236" y="997527"/>
                </a:cubicBezTo>
                <a:cubicBezTo>
                  <a:pt x="273896" y="984735"/>
                  <a:pt x="290945" y="979054"/>
                  <a:pt x="304800" y="969818"/>
                </a:cubicBezTo>
                <a:cubicBezTo>
                  <a:pt x="309418" y="955963"/>
                  <a:pt x="328981" y="917928"/>
                  <a:pt x="318654" y="928254"/>
                </a:cubicBezTo>
                <a:cubicBezTo>
                  <a:pt x="304050" y="942857"/>
                  <a:pt x="302949" y="966866"/>
                  <a:pt x="290945" y="983672"/>
                </a:cubicBezTo>
                <a:cubicBezTo>
                  <a:pt x="279557" y="999616"/>
                  <a:pt x="261925" y="1010184"/>
                  <a:pt x="249382" y="1025236"/>
                </a:cubicBezTo>
                <a:cubicBezTo>
                  <a:pt x="162012" y="1130082"/>
                  <a:pt x="274566" y="1013909"/>
                  <a:pt x="193963" y="1094509"/>
                </a:cubicBezTo>
                <a:cubicBezTo>
                  <a:pt x="180109" y="1076036"/>
                  <a:pt x="170139" y="1053873"/>
                  <a:pt x="152400" y="1039090"/>
                </a:cubicBezTo>
                <a:cubicBezTo>
                  <a:pt x="141181" y="1029741"/>
                  <a:pt x="123898" y="1031767"/>
                  <a:pt x="110836" y="1025236"/>
                </a:cubicBezTo>
                <a:cubicBezTo>
                  <a:pt x="86750" y="1013193"/>
                  <a:pt x="64654" y="997527"/>
                  <a:pt x="41563" y="983672"/>
                </a:cubicBezTo>
                <a:cubicBezTo>
                  <a:pt x="8126" y="933517"/>
                  <a:pt x="21300" y="957002"/>
                  <a:pt x="0" y="914400"/>
                </a:cubicBezTo>
              </a:path>
            </a:pathLst>
          </a:custGeom>
          <a:noFill/>
          <a:ln w="76200">
            <a:solidFill>
              <a:srgbClr val="00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</p:spTree>
    <p:extLst>
      <p:ext uri="{BB962C8B-B14F-4D97-AF65-F5344CB8AC3E}">
        <p14:creationId xmlns:p14="http://schemas.microsoft.com/office/powerpoint/2010/main" val="304766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5" grpId="0"/>
      <p:bldP spid="49" grpId="0" animBg="1"/>
      <p:bldP spid="50" grpId="0" animBg="1"/>
      <p:bldP spid="51" grpId="0" animBg="1"/>
      <p:bldP spid="60" grpId="0"/>
      <p:bldP spid="61" grpId="0"/>
      <p:bldP spid="62" grpId="0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D51E54-98B8-1C13-C15F-F2110437C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61" y="76914"/>
            <a:ext cx="11416145" cy="147857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Pourquoi on échoue</a:t>
            </a:r>
            <a:endParaRPr lang="fr-BF" sz="3200" b="1" dirty="0"/>
          </a:p>
        </p:txBody>
      </p:sp>
      <p:pic>
        <p:nvPicPr>
          <p:cNvPr id="6" name="Picture 2" descr="http://images.clipartof.com/small/5673-Woman-Running-From-A-Bar-On-A-Declining-Graph-Clipart-Illustration.jpg">
            <a:extLst>
              <a:ext uri="{FF2B5EF4-FFF2-40B4-BE49-F238E27FC236}">
                <a16:creationId xmlns:a16="http://schemas.microsoft.com/office/drawing/2014/main" id="{80338962-4598-A310-DC3C-88337F3B6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8975" y="2040936"/>
            <a:ext cx="6873025" cy="4817064"/>
          </a:xfrm>
          <a:prstGeom prst="rect">
            <a:avLst/>
          </a:prstGeom>
          <a:noFill/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62911F-680E-5E03-43BE-589ED0D5FD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861" y="2790399"/>
            <a:ext cx="6727580" cy="2631606"/>
          </a:xfrm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r>
              <a:rPr lang="fr-FR" sz="3600" dirty="0"/>
              <a:t>Les commissions sont trop faible</a:t>
            </a:r>
          </a:p>
          <a:p>
            <a:r>
              <a:rPr lang="fr-FR" sz="3600" dirty="0"/>
              <a:t>Pas de cohérence avec la niche</a:t>
            </a:r>
          </a:p>
          <a:p>
            <a:r>
              <a:rPr lang="fr-FR" sz="3600" dirty="0"/>
              <a:t>Abandon rapide</a:t>
            </a:r>
          </a:p>
          <a:p>
            <a:r>
              <a:rPr lang="fr-FR" sz="3600" dirty="0"/>
              <a:t>Ne pas suivre le système</a:t>
            </a:r>
          </a:p>
        </p:txBody>
      </p:sp>
    </p:spTree>
    <p:extLst>
      <p:ext uri="{BB962C8B-B14F-4D97-AF65-F5344CB8AC3E}">
        <p14:creationId xmlns:p14="http://schemas.microsoft.com/office/powerpoint/2010/main" val="208679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365760" y="1950720"/>
            <a:ext cx="554736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1B4F7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6" name="Shape 4"/>
          <p:cNvSpPr/>
          <p:nvPr/>
        </p:nvSpPr>
        <p:spPr>
          <a:xfrm>
            <a:off x="365760" y="1950720"/>
            <a:ext cx="5547360" cy="463296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7" name="Text 5"/>
          <p:cNvSpPr/>
          <p:nvPr/>
        </p:nvSpPr>
        <p:spPr>
          <a:xfrm>
            <a:off x="463296" y="195072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🎓  1. CENTRE DE FORMATION</a:t>
            </a:r>
            <a:endParaRPr lang="en-US" sz="2133" dirty="0"/>
          </a:p>
        </p:txBody>
      </p:sp>
      <p:sp>
        <p:nvSpPr>
          <p:cNvPr id="8" name="Text 6"/>
          <p:cNvSpPr/>
          <p:nvPr/>
        </p:nvSpPr>
        <p:spPr>
          <a:xfrm>
            <a:off x="463296" y="2923172"/>
            <a:ext cx="535228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💰</a:t>
            </a:r>
            <a:r>
              <a:rPr lang="en-US" sz="1867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Revenus ACTIFS</a:t>
            </a:r>
            <a:endParaRPr lang="en-US" sz="1867" dirty="0"/>
          </a:p>
        </p:txBody>
      </p:sp>
      <p:sp>
        <p:nvSpPr>
          <p:cNvPr id="10" name="Shape 8"/>
          <p:cNvSpPr/>
          <p:nvPr/>
        </p:nvSpPr>
        <p:spPr>
          <a:xfrm>
            <a:off x="6278880" y="1950720"/>
            <a:ext cx="554736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1" name="Shape 9"/>
          <p:cNvSpPr/>
          <p:nvPr/>
        </p:nvSpPr>
        <p:spPr>
          <a:xfrm>
            <a:off x="6278880" y="1950720"/>
            <a:ext cx="5547360" cy="463296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2" name="Text 10"/>
          <p:cNvSpPr/>
          <p:nvPr/>
        </p:nvSpPr>
        <p:spPr>
          <a:xfrm>
            <a:off x="6376416" y="195072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🛒  2. CENTRE COMMERCIAL</a:t>
            </a:r>
          </a:p>
        </p:txBody>
      </p:sp>
      <p:sp>
        <p:nvSpPr>
          <p:cNvPr id="13" name="Text 11"/>
          <p:cNvSpPr/>
          <p:nvPr/>
        </p:nvSpPr>
        <p:spPr>
          <a:xfrm>
            <a:off x="6552249" y="3048000"/>
            <a:ext cx="535228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💰 </a:t>
            </a:r>
            <a:r>
              <a:rPr lang="en-US" sz="4800" b="1" dirty="0" err="1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Revenus</a:t>
            </a:r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 COMMERCIAUX</a:t>
            </a:r>
          </a:p>
        </p:txBody>
      </p:sp>
      <p:sp>
        <p:nvSpPr>
          <p:cNvPr id="15" name="Shape 13"/>
          <p:cNvSpPr/>
          <p:nvPr/>
        </p:nvSpPr>
        <p:spPr>
          <a:xfrm>
            <a:off x="365760" y="4206240"/>
            <a:ext cx="554736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F1C40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6" name="Shape 14"/>
          <p:cNvSpPr/>
          <p:nvPr/>
        </p:nvSpPr>
        <p:spPr>
          <a:xfrm>
            <a:off x="365760" y="4206240"/>
            <a:ext cx="5547360" cy="463296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7" name="Text 15"/>
          <p:cNvSpPr/>
          <p:nvPr/>
        </p:nvSpPr>
        <p:spPr>
          <a:xfrm>
            <a:off x="463296" y="420624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latin typeface="Calibri" pitchFamily="34" charset="0"/>
                <a:cs typeface="Calibri" pitchFamily="34" charset="-120"/>
              </a:rPr>
              <a:t>🤝  3. ESPACE B2B / RÉSEAUTAGE</a:t>
            </a:r>
          </a:p>
        </p:txBody>
      </p:sp>
      <p:sp>
        <p:nvSpPr>
          <p:cNvPr id="18" name="Text 16"/>
          <p:cNvSpPr/>
          <p:nvPr/>
        </p:nvSpPr>
        <p:spPr>
          <a:xfrm>
            <a:off x="365760" y="5318620"/>
            <a:ext cx="535228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💰</a:t>
            </a:r>
            <a:r>
              <a:rPr lang="en-US" sz="1867" b="1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Opportunités &amp; </a:t>
            </a:r>
            <a:r>
              <a:rPr lang="en-US" sz="4800" b="1" dirty="0" err="1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Contrats</a:t>
            </a:r>
            <a:endParaRPr lang="en-US" sz="4800" b="1" dirty="0">
              <a:solidFill>
                <a:srgbClr val="1B4F72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78880" y="4206240"/>
            <a:ext cx="554736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1" name="Shape 19"/>
          <p:cNvSpPr/>
          <p:nvPr/>
        </p:nvSpPr>
        <p:spPr>
          <a:xfrm>
            <a:off x="6278880" y="4206240"/>
            <a:ext cx="5547360" cy="46329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2" name="Text 20"/>
          <p:cNvSpPr/>
          <p:nvPr/>
        </p:nvSpPr>
        <p:spPr>
          <a:xfrm>
            <a:off x="6376416" y="420624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🔗  4. SYSTÈME D'AFFILIATION</a:t>
            </a:r>
          </a:p>
        </p:txBody>
      </p:sp>
      <p:sp>
        <p:nvSpPr>
          <p:cNvPr id="23" name="Text 21"/>
          <p:cNvSpPr/>
          <p:nvPr/>
        </p:nvSpPr>
        <p:spPr>
          <a:xfrm>
            <a:off x="6352032" y="5352288"/>
            <a:ext cx="535228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b="1" dirty="0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💰 Revenus PASSIFS </a:t>
            </a:r>
            <a:r>
              <a:rPr lang="en-US" sz="4800" b="1" dirty="0" err="1">
                <a:solidFill>
                  <a:srgbClr val="1B4F72"/>
                </a:solidFill>
                <a:latin typeface="Calibri" pitchFamily="34" charset="0"/>
                <a:cs typeface="Calibri" pitchFamily="34" charset="-120"/>
              </a:rPr>
              <a:t>illimités</a:t>
            </a:r>
            <a:endParaRPr lang="en-US" sz="4800" b="1" dirty="0">
              <a:solidFill>
                <a:srgbClr val="1B4F72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90152" y="6339840"/>
            <a:ext cx="11811696" cy="365760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6" name="Text 24"/>
          <p:cNvSpPr/>
          <p:nvPr/>
        </p:nvSpPr>
        <p:spPr>
          <a:xfrm>
            <a:off x="0" y="6339840"/>
            <a:ext cx="12001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dirty="0">
                <a:latin typeface="Calibri" pitchFamily="34" charset="0"/>
                <a:cs typeface="Calibri" pitchFamily="34" charset="-120"/>
              </a:rPr>
              <a:t> TETProgram n'est pas juste de l'affiliation. C'est un écosystème complet pour générer plusieurs revenus en même temps."</a:t>
            </a: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3A8E5233-97FC-3644-E225-62C6876C2E88}"/>
              </a:ext>
            </a:extLst>
          </p:cNvPr>
          <p:cNvSpPr/>
          <p:nvPr/>
        </p:nvSpPr>
        <p:spPr>
          <a:xfrm>
            <a:off x="432014" y="676656"/>
            <a:ext cx="11216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8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4 SOURCES DE REVENUS</a:t>
            </a:r>
            <a:endParaRPr lang="en-US" sz="4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5A7E22-3AAA-06BB-3672-C30A7E74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751" y="-309737"/>
            <a:ext cx="9905998" cy="1478570"/>
          </a:xfrm>
        </p:spPr>
        <p:txBody>
          <a:bodyPr>
            <a:normAutofit/>
          </a:bodyPr>
          <a:lstStyle/>
          <a:p>
            <a:r>
              <a:rPr lang="fr-BF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commission en affiliation marketing, comment ça marche ?</a:t>
            </a:r>
            <a:endParaRPr lang="fr-BF" sz="4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BD1588F-7384-1AB7-D292-89CDE11259A6}"/>
              </a:ext>
            </a:extLst>
          </p:cNvPr>
          <p:cNvSpPr txBox="1"/>
          <p:nvPr/>
        </p:nvSpPr>
        <p:spPr>
          <a:xfrm>
            <a:off x="1139250" y="999990"/>
            <a:ext cx="10706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L'affilié, inscrit au programme d'affiliation, se voit attribuer un </a:t>
            </a:r>
            <a:r>
              <a:rPr lang="fr-BF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lien d'affilié</a:t>
            </a:r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 lien avec un</a:t>
            </a:r>
            <a:r>
              <a:rPr lang="fr-BF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identifiant unique</a:t>
            </a:r>
            <a:endParaRPr lang="fr-BF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AF30A4C-B945-DB31-4E97-BEB038113AF5}"/>
              </a:ext>
            </a:extLst>
          </p:cNvPr>
          <p:cNvSpPr txBox="1"/>
          <p:nvPr/>
        </p:nvSpPr>
        <p:spPr>
          <a:xfrm>
            <a:off x="1139249" y="1369322"/>
            <a:ext cx="109435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Lorsqu’un visiteur clique sur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lien de l’affilié, </a:t>
            </a:r>
            <a:r>
              <a:rPr lang="fr-BF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cookie</a:t>
            </a:r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est placé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u</a:t>
            </a:r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clic est comptabilisé pour l'affilié.</a:t>
            </a:r>
            <a:endParaRPr lang="fr-BF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8AEB13-99C4-9DBC-40C9-EC49A307492E}"/>
              </a:ext>
            </a:extLst>
          </p:cNvPr>
          <p:cNvSpPr txBox="1"/>
          <p:nvPr/>
        </p:nvSpPr>
        <p:spPr>
          <a:xfrm>
            <a:off x="1139249" y="5689167"/>
            <a:ext cx="10457005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F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BF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BF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Tout ce processus est visible dans les statistiques proposées par la plateforme d'affiliation.</a:t>
            </a:r>
            <a:endParaRPr lang="fr-BF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Image 9" descr="cookie affiliation">
            <a:extLst>
              <a:ext uri="{FF2B5EF4-FFF2-40B4-BE49-F238E27FC236}">
                <a16:creationId xmlns:a16="http://schemas.microsoft.com/office/drawing/2014/main" id="{6C9A1FDE-6673-C46B-64CD-7CAFBE49E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436" y="1951594"/>
            <a:ext cx="8502145" cy="3967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9A702E1-1D6D-BA11-D4AB-830D663D1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958" y="4346132"/>
            <a:ext cx="1511878" cy="1511878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9A465E76-D505-94F2-917D-DF9FAA79158C}"/>
              </a:ext>
            </a:extLst>
          </p:cNvPr>
          <p:cNvCxnSpPr/>
          <p:nvPr/>
        </p:nvCxnSpPr>
        <p:spPr>
          <a:xfrm flipV="1">
            <a:off x="2402897" y="2964873"/>
            <a:ext cx="1462521" cy="126076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E0EEDBD2-B887-E911-3616-8FDDBC2C6167}"/>
              </a:ext>
            </a:extLst>
          </p:cNvPr>
          <p:cNvSpPr txBox="1"/>
          <p:nvPr/>
        </p:nvSpPr>
        <p:spPr>
          <a:xfrm rot="19312533">
            <a:off x="2220092" y="3474908"/>
            <a:ext cx="1063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Votre lien</a:t>
            </a:r>
            <a:endParaRPr lang="fr-BF" dirty="0">
              <a:solidFill>
                <a:srgbClr val="FF0000"/>
              </a:solidFill>
            </a:endParaRP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03C8648-5A67-3807-1908-905DB432C94C}"/>
              </a:ext>
            </a:extLst>
          </p:cNvPr>
          <p:cNvSpPr/>
          <p:nvPr/>
        </p:nvSpPr>
        <p:spPr>
          <a:xfrm>
            <a:off x="4073236" y="2092036"/>
            <a:ext cx="2701637" cy="87283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17" name="Légende : flèche vers le bas 16">
            <a:extLst>
              <a:ext uri="{FF2B5EF4-FFF2-40B4-BE49-F238E27FC236}">
                <a16:creationId xmlns:a16="http://schemas.microsoft.com/office/drawing/2014/main" id="{D8F02123-9B3B-36B2-7349-7D5E2BD62566}"/>
              </a:ext>
            </a:extLst>
          </p:cNvPr>
          <p:cNvSpPr/>
          <p:nvPr/>
        </p:nvSpPr>
        <p:spPr>
          <a:xfrm>
            <a:off x="4607604" y="3235982"/>
            <a:ext cx="1511878" cy="1110149"/>
          </a:xfrm>
          <a:prstGeom prst="downArrow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ACTION</a:t>
            </a:r>
            <a:endParaRPr lang="fr-BF" sz="2400" b="1" dirty="0">
              <a:solidFill>
                <a:schemeClr val="tx1"/>
              </a:solidFill>
            </a:endParaRPr>
          </a:p>
        </p:txBody>
      </p:sp>
      <p:sp>
        <p:nvSpPr>
          <p:cNvPr id="18" name="Légende : flèche vers le bas 17">
            <a:extLst>
              <a:ext uri="{FF2B5EF4-FFF2-40B4-BE49-F238E27FC236}">
                <a16:creationId xmlns:a16="http://schemas.microsoft.com/office/drawing/2014/main" id="{86157EB3-AA1C-CA61-1504-0E9F6DC9CB10}"/>
              </a:ext>
            </a:extLst>
          </p:cNvPr>
          <p:cNvSpPr/>
          <p:nvPr/>
        </p:nvSpPr>
        <p:spPr>
          <a:xfrm>
            <a:off x="7687326" y="3338052"/>
            <a:ext cx="1511878" cy="1110149"/>
          </a:xfrm>
          <a:prstGeom prst="downArrowCallou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err="1">
                <a:solidFill>
                  <a:schemeClr val="tx1"/>
                </a:solidFill>
              </a:rPr>
              <a:t>Tranfert</a:t>
            </a:r>
            <a:r>
              <a:rPr lang="fr-FR" sz="2400" b="1" dirty="0">
                <a:solidFill>
                  <a:schemeClr val="tx1"/>
                </a:solidFill>
              </a:rPr>
              <a:t> Bonus</a:t>
            </a:r>
            <a:endParaRPr lang="fr-BF" sz="2400" b="1" dirty="0">
              <a:solidFill>
                <a:schemeClr val="tx1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09105BA-B6E0-1D15-3914-F7DF10472900}"/>
              </a:ext>
            </a:extLst>
          </p:cNvPr>
          <p:cNvSpPr txBox="1"/>
          <p:nvPr/>
        </p:nvSpPr>
        <p:spPr>
          <a:xfrm>
            <a:off x="4327055" y="4532684"/>
            <a:ext cx="2159566" cy="113877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BF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$$$$$$$</a:t>
            </a:r>
            <a:endParaRPr lang="fr-FR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attente</a:t>
            </a:r>
            <a:endParaRPr lang="fr-BF" sz="2400" b="1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F1616AC6-FA8E-2812-68D0-C7AAFD2D5682}"/>
              </a:ext>
            </a:extLst>
          </p:cNvPr>
          <p:cNvCxnSpPr>
            <a:cxnSpLocks/>
          </p:cNvCxnSpPr>
          <p:nvPr/>
        </p:nvCxnSpPr>
        <p:spPr>
          <a:xfrm flipV="1">
            <a:off x="6774873" y="3081689"/>
            <a:ext cx="427110" cy="126444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8698CCCE-CF33-A5BA-FF92-37DEDC00BEC9}"/>
              </a:ext>
            </a:extLst>
          </p:cNvPr>
          <p:cNvSpPr txBox="1"/>
          <p:nvPr/>
        </p:nvSpPr>
        <p:spPr>
          <a:xfrm>
            <a:off x="7436743" y="2190788"/>
            <a:ext cx="2235783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Fini l’action entamée avant</a:t>
            </a:r>
            <a:endParaRPr lang="fr-BF" sz="2400" b="1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49D9A3B-8023-6082-D97B-46249090E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36743" y="4109809"/>
            <a:ext cx="2235783" cy="208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6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5" grpId="0"/>
      <p:bldP spid="16" grpId="0" animBg="1"/>
      <p:bldP spid="17" grpId="0" animBg="1"/>
      <p:bldP spid="18" grpId="0" animBg="1"/>
      <p:bldP spid="19" grpId="0" animBg="1"/>
      <p:bldP spid="2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15A0EA-2135-62F4-6753-0399505F5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34" y="0"/>
            <a:ext cx="11539470" cy="1478570"/>
          </a:xfrm>
        </p:spPr>
        <p:txBody>
          <a:bodyPr>
            <a:normAutofit/>
          </a:bodyPr>
          <a:lstStyle/>
          <a:p>
            <a:r>
              <a:rPr lang="fr-BF" b="1" dirty="0"/>
              <a:t>les différents acteurs</a:t>
            </a:r>
            <a:r>
              <a:rPr lang="fr-FR" b="1" dirty="0"/>
              <a:t> SUR TETPROGRAM</a:t>
            </a:r>
            <a:endParaRPr lang="fr-BF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8CFEF98A-1998-6819-45E6-A0A55253E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453" y="1002696"/>
            <a:ext cx="2459462" cy="245946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98A76F7-31E6-105D-4CC8-5F7C45E3E6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316"/>
          <a:stretch/>
        </p:blipFill>
        <p:spPr>
          <a:xfrm>
            <a:off x="708797" y="2877852"/>
            <a:ext cx="2459462" cy="245946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1040F0B-7049-1826-7785-6184531F4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5704" y="4245109"/>
            <a:ext cx="2282465" cy="2282465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B3055DC3-3386-1DAB-DFCE-E51342BD9E50}"/>
              </a:ext>
            </a:extLst>
          </p:cNvPr>
          <p:cNvSpPr txBox="1"/>
          <p:nvPr/>
        </p:nvSpPr>
        <p:spPr>
          <a:xfrm>
            <a:off x="658918" y="5201675"/>
            <a:ext cx="2715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L’annonceur ou le vendeur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FCA64B5-17E6-FAA0-B165-7F95FD766BDF}"/>
              </a:ext>
            </a:extLst>
          </p:cNvPr>
          <p:cNvSpPr txBox="1"/>
          <p:nvPr/>
        </p:nvSpPr>
        <p:spPr>
          <a:xfrm>
            <a:off x="5766185" y="3094567"/>
            <a:ext cx="23687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Le réseau d’affiliation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F66EC7B-7DEB-42FD-0D07-059E6F8DBB9B}"/>
              </a:ext>
            </a:extLst>
          </p:cNvPr>
          <p:cNvSpPr txBox="1"/>
          <p:nvPr/>
        </p:nvSpPr>
        <p:spPr>
          <a:xfrm>
            <a:off x="8254675" y="6198230"/>
            <a:ext cx="26845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Le client/ consommateur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C4B68A0-C5A2-250E-E416-2BF9FF1D7B3B}"/>
              </a:ext>
            </a:extLst>
          </p:cNvPr>
          <p:cNvSpPr txBox="1"/>
          <p:nvPr/>
        </p:nvSpPr>
        <p:spPr>
          <a:xfrm>
            <a:off x="658918" y="4967982"/>
            <a:ext cx="2459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L’éditeur ou l’affilié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EBA0498-5A37-4707-6BFF-F27A901CC0F7}"/>
              </a:ext>
            </a:extLst>
          </p:cNvPr>
          <p:cNvSpPr txBox="1"/>
          <p:nvPr/>
        </p:nvSpPr>
        <p:spPr>
          <a:xfrm>
            <a:off x="5538788" y="3404109"/>
            <a:ext cx="27158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gilroy"/>
              </a:rPr>
              <a:t>L’annonceur ou le vendeur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860ED0F-00E5-17C8-8390-69BC1DC828F4}"/>
              </a:ext>
            </a:extLst>
          </p:cNvPr>
          <p:cNvSpPr txBox="1"/>
          <p:nvPr/>
        </p:nvSpPr>
        <p:spPr>
          <a:xfrm>
            <a:off x="5674915" y="1000955"/>
            <a:ext cx="1583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>
                <a:solidFill>
                  <a:srgbClr val="FF0000"/>
                </a:solidFill>
              </a:rPr>
              <a:t>tetprogram</a:t>
            </a:r>
            <a:endParaRPr lang="fr-BF" sz="2400" b="1" dirty="0">
              <a:solidFill>
                <a:srgbClr val="FF0000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2A82E8-D977-39DC-A2E4-18E581B61725}"/>
              </a:ext>
            </a:extLst>
          </p:cNvPr>
          <p:cNvSpPr txBox="1"/>
          <p:nvPr/>
        </p:nvSpPr>
        <p:spPr>
          <a:xfrm>
            <a:off x="708797" y="3000493"/>
            <a:ext cx="940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VOUS</a:t>
            </a:r>
            <a:endParaRPr lang="fr-BF" sz="2400" b="1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B5DF4690-BD17-5B9B-1222-187FA0991BE7}"/>
              </a:ext>
            </a:extLst>
          </p:cNvPr>
          <p:cNvCxnSpPr/>
          <p:nvPr/>
        </p:nvCxnSpPr>
        <p:spPr>
          <a:xfrm flipH="1">
            <a:off x="3374805" y="2846231"/>
            <a:ext cx="2262647" cy="927210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DF2F632B-656C-6AB6-87F8-C4797935358E}"/>
              </a:ext>
            </a:extLst>
          </p:cNvPr>
          <p:cNvSpPr txBox="1"/>
          <p:nvPr/>
        </p:nvSpPr>
        <p:spPr>
          <a:xfrm rot="20141175">
            <a:off x="4090127" y="2747478"/>
            <a:ext cx="1308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Boutique</a:t>
            </a:r>
            <a:endParaRPr lang="fr-BF" sz="2400" b="1" dirty="0"/>
          </a:p>
        </p:txBody>
      </p:sp>
      <p:pic>
        <p:nvPicPr>
          <p:cNvPr id="2054" name="Image 2053">
            <a:extLst>
              <a:ext uri="{FF2B5EF4-FFF2-40B4-BE49-F238E27FC236}">
                <a16:creationId xmlns:a16="http://schemas.microsoft.com/office/drawing/2014/main" id="{0F9C2B05-3476-5F08-972D-6AAE8C6B4C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28427" y="1615888"/>
            <a:ext cx="574358" cy="57435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B5D26F-33A6-368C-50A9-275E0881DC4D}"/>
              </a:ext>
            </a:extLst>
          </p:cNvPr>
          <p:cNvSpPr txBox="1"/>
          <p:nvPr/>
        </p:nvSpPr>
        <p:spPr>
          <a:xfrm>
            <a:off x="9835838" y="4218125"/>
            <a:ext cx="1489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Partenaire</a:t>
            </a:r>
            <a:endParaRPr lang="fr-BF" sz="2400" b="1" dirty="0">
              <a:solidFill>
                <a:srgbClr val="FF0000"/>
              </a:solidFill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A8146E46-5D84-596A-3744-D7951EACC66B}"/>
              </a:ext>
            </a:extLst>
          </p:cNvPr>
          <p:cNvSpPr/>
          <p:nvPr/>
        </p:nvSpPr>
        <p:spPr>
          <a:xfrm>
            <a:off x="2145833" y="1648496"/>
            <a:ext cx="3491619" cy="1197735"/>
          </a:xfrm>
          <a:custGeom>
            <a:avLst/>
            <a:gdLst>
              <a:gd name="connsiteX0" fmla="*/ 2220104 w 2220104"/>
              <a:gd name="connsiteY0" fmla="*/ 90152 h 1197735"/>
              <a:gd name="connsiteX1" fmla="*/ 2155710 w 2220104"/>
              <a:gd name="connsiteY1" fmla="*/ 51515 h 1197735"/>
              <a:gd name="connsiteX2" fmla="*/ 1769343 w 2220104"/>
              <a:gd name="connsiteY2" fmla="*/ 0 h 1197735"/>
              <a:gd name="connsiteX3" fmla="*/ 1241310 w 2220104"/>
              <a:gd name="connsiteY3" fmla="*/ 25758 h 1197735"/>
              <a:gd name="connsiteX4" fmla="*/ 932217 w 2220104"/>
              <a:gd name="connsiteY4" fmla="*/ 115910 h 1197735"/>
              <a:gd name="connsiteX5" fmla="*/ 648881 w 2220104"/>
              <a:gd name="connsiteY5" fmla="*/ 218941 h 1197735"/>
              <a:gd name="connsiteX6" fmla="*/ 507214 w 2220104"/>
              <a:gd name="connsiteY6" fmla="*/ 373487 h 1197735"/>
              <a:gd name="connsiteX7" fmla="*/ 455698 w 2220104"/>
              <a:gd name="connsiteY7" fmla="*/ 437881 h 1197735"/>
              <a:gd name="connsiteX8" fmla="*/ 378425 w 2220104"/>
              <a:gd name="connsiteY8" fmla="*/ 515155 h 1197735"/>
              <a:gd name="connsiteX9" fmla="*/ 249636 w 2220104"/>
              <a:gd name="connsiteY9" fmla="*/ 785611 h 1197735"/>
              <a:gd name="connsiteX10" fmla="*/ 211000 w 2220104"/>
              <a:gd name="connsiteY10" fmla="*/ 927279 h 1197735"/>
              <a:gd name="connsiteX11" fmla="*/ 198121 w 2220104"/>
              <a:gd name="connsiteY11" fmla="*/ 991673 h 1197735"/>
              <a:gd name="connsiteX12" fmla="*/ 172363 w 2220104"/>
              <a:gd name="connsiteY12" fmla="*/ 1081825 h 1197735"/>
              <a:gd name="connsiteX13" fmla="*/ 159484 w 2220104"/>
              <a:gd name="connsiteY13" fmla="*/ 1184856 h 1197735"/>
              <a:gd name="connsiteX14" fmla="*/ 30696 w 2220104"/>
              <a:gd name="connsiteY14" fmla="*/ 1081825 h 1197735"/>
              <a:gd name="connsiteX15" fmla="*/ 4938 w 2220104"/>
              <a:gd name="connsiteY15" fmla="*/ 1030310 h 1197735"/>
              <a:gd name="connsiteX16" fmla="*/ 56453 w 2220104"/>
              <a:gd name="connsiteY16" fmla="*/ 1068946 h 1197735"/>
              <a:gd name="connsiteX17" fmla="*/ 120848 w 2220104"/>
              <a:gd name="connsiteY17" fmla="*/ 1107583 h 1197735"/>
              <a:gd name="connsiteX18" fmla="*/ 159484 w 2220104"/>
              <a:gd name="connsiteY18" fmla="*/ 1133341 h 1197735"/>
              <a:gd name="connsiteX19" fmla="*/ 249636 w 2220104"/>
              <a:gd name="connsiteY19" fmla="*/ 1197735 h 1197735"/>
              <a:gd name="connsiteX20" fmla="*/ 391304 w 2220104"/>
              <a:gd name="connsiteY20" fmla="*/ 1081825 h 1197735"/>
              <a:gd name="connsiteX21" fmla="*/ 442820 w 2220104"/>
              <a:gd name="connsiteY21" fmla="*/ 1056067 h 1197735"/>
              <a:gd name="connsiteX22" fmla="*/ 507214 w 2220104"/>
              <a:gd name="connsiteY22" fmla="*/ 1030310 h 119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20104" h="1197735">
                <a:moveTo>
                  <a:pt x="2220104" y="90152"/>
                </a:moveTo>
                <a:cubicBezTo>
                  <a:pt x="2198639" y="77273"/>
                  <a:pt x="2178816" y="61143"/>
                  <a:pt x="2155710" y="51515"/>
                </a:cubicBezTo>
                <a:cubicBezTo>
                  <a:pt x="2043920" y="4936"/>
                  <a:pt x="1863100" y="8153"/>
                  <a:pt x="1769343" y="0"/>
                </a:cubicBezTo>
                <a:cubicBezTo>
                  <a:pt x="1593332" y="8586"/>
                  <a:pt x="1415865" y="1589"/>
                  <a:pt x="1241310" y="25758"/>
                </a:cubicBezTo>
                <a:cubicBezTo>
                  <a:pt x="1135000" y="40478"/>
                  <a:pt x="1035091" y="85326"/>
                  <a:pt x="932217" y="115910"/>
                </a:cubicBezTo>
                <a:cubicBezTo>
                  <a:pt x="840540" y="143165"/>
                  <a:pt x="734037" y="170280"/>
                  <a:pt x="648881" y="218941"/>
                </a:cubicBezTo>
                <a:cubicBezTo>
                  <a:pt x="578936" y="258910"/>
                  <a:pt x="557296" y="308380"/>
                  <a:pt x="507214" y="373487"/>
                </a:cubicBezTo>
                <a:cubicBezTo>
                  <a:pt x="490454" y="395275"/>
                  <a:pt x="475135" y="418444"/>
                  <a:pt x="455698" y="437881"/>
                </a:cubicBezTo>
                <a:cubicBezTo>
                  <a:pt x="429940" y="463639"/>
                  <a:pt x="398277" y="484613"/>
                  <a:pt x="378425" y="515155"/>
                </a:cubicBezTo>
                <a:cubicBezTo>
                  <a:pt x="334489" y="582748"/>
                  <a:pt x="285142" y="702765"/>
                  <a:pt x="249636" y="785611"/>
                </a:cubicBezTo>
                <a:cubicBezTo>
                  <a:pt x="220445" y="960770"/>
                  <a:pt x="257534" y="772167"/>
                  <a:pt x="211000" y="927279"/>
                </a:cubicBezTo>
                <a:cubicBezTo>
                  <a:pt x="204710" y="948246"/>
                  <a:pt x="202870" y="970305"/>
                  <a:pt x="198121" y="991673"/>
                </a:cubicBezTo>
                <a:cubicBezTo>
                  <a:pt x="187339" y="1040190"/>
                  <a:pt x="186706" y="1038798"/>
                  <a:pt x="172363" y="1081825"/>
                </a:cubicBezTo>
                <a:cubicBezTo>
                  <a:pt x="168070" y="1116169"/>
                  <a:pt x="187648" y="1164739"/>
                  <a:pt x="159484" y="1184856"/>
                </a:cubicBezTo>
                <a:cubicBezTo>
                  <a:pt x="121704" y="1211841"/>
                  <a:pt x="39036" y="1094335"/>
                  <a:pt x="30696" y="1081825"/>
                </a:cubicBezTo>
                <a:cubicBezTo>
                  <a:pt x="20047" y="1065851"/>
                  <a:pt x="-12234" y="1038896"/>
                  <a:pt x="4938" y="1030310"/>
                </a:cubicBezTo>
                <a:cubicBezTo>
                  <a:pt x="24136" y="1020710"/>
                  <a:pt x="38593" y="1057040"/>
                  <a:pt x="56453" y="1068946"/>
                </a:cubicBezTo>
                <a:cubicBezTo>
                  <a:pt x="77281" y="1082831"/>
                  <a:pt x="99621" y="1094316"/>
                  <a:pt x="120848" y="1107583"/>
                </a:cubicBezTo>
                <a:cubicBezTo>
                  <a:pt x="133974" y="1115787"/>
                  <a:pt x="148539" y="1122396"/>
                  <a:pt x="159484" y="1133341"/>
                </a:cubicBezTo>
                <a:cubicBezTo>
                  <a:pt x="230632" y="1204489"/>
                  <a:pt x="159246" y="1175137"/>
                  <a:pt x="249636" y="1197735"/>
                </a:cubicBezTo>
                <a:cubicBezTo>
                  <a:pt x="319435" y="1110488"/>
                  <a:pt x="281489" y="1141724"/>
                  <a:pt x="391304" y="1081825"/>
                </a:cubicBezTo>
                <a:cubicBezTo>
                  <a:pt x="408159" y="1072632"/>
                  <a:pt x="424843" y="1062808"/>
                  <a:pt x="442820" y="1056067"/>
                </a:cubicBezTo>
                <a:cubicBezTo>
                  <a:pt x="511707" y="1030235"/>
                  <a:pt x="477881" y="1059643"/>
                  <a:pt x="507214" y="1030310"/>
                </a:cubicBezTo>
              </a:path>
            </a:pathLst>
          </a:cu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3CE24D1F-3CB4-4A51-945F-1BEE537A8C02}"/>
              </a:ext>
            </a:extLst>
          </p:cNvPr>
          <p:cNvCxnSpPr/>
          <p:nvPr/>
        </p:nvCxnSpPr>
        <p:spPr>
          <a:xfrm flipH="1">
            <a:off x="3374019" y="3259950"/>
            <a:ext cx="2262647" cy="927210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978F2972-A789-6686-6A6A-FD4DF37ACD46}"/>
              </a:ext>
            </a:extLst>
          </p:cNvPr>
          <p:cNvSpPr txBox="1"/>
          <p:nvPr/>
        </p:nvSpPr>
        <p:spPr>
          <a:xfrm rot="20219436">
            <a:off x="4022566" y="3223668"/>
            <a:ext cx="1487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Formation</a:t>
            </a:r>
            <a:endParaRPr lang="fr-BF" sz="2400" b="1" dirty="0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5880A66-DFEC-006E-F0C0-830278CC697F}"/>
              </a:ext>
            </a:extLst>
          </p:cNvPr>
          <p:cNvCxnSpPr/>
          <p:nvPr/>
        </p:nvCxnSpPr>
        <p:spPr>
          <a:xfrm flipH="1">
            <a:off x="3406335" y="3723049"/>
            <a:ext cx="2262647" cy="927210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CCE240F-C1D7-3C65-B718-99A274249B9A}"/>
              </a:ext>
            </a:extLst>
          </p:cNvPr>
          <p:cNvSpPr txBox="1"/>
          <p:nvPr/>
        </p:nvSpPr>
        <p:spPr>
          <a:xfrm rot="20219436">
            <a:off x="4051999" y="3686767"/>
            <a:ext cx="1493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Affiliation</a:t>
            </a:r>
            <a:endParaRPr lang="fr-BF" sz="2400" b="1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C735894B-4310-F4A7-D0FA-0236E8669634}"/>
              </a:ext>
            </a:extLst>
          </p:cNvPr>
          <p:cNvCxnSpPr/>
          <p:nvPr/>
        </p:nvCxnSpPr>
        <p:spPr>
          <a:xfrm flipH="1">
            <a:off x="4020669" y="3813063"/>
            <a:ext cx="2262647" cy="927210"/>
          </a:xfrm>
          <a:prstGeom prst="straightConnector1">
            <a:avLst/>
          </a:prstGeom>
          <a:ln w="76200">
            <a:solidFill>
              <a:srgbClr val="00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F0067421-8AF0-183F-9497-11A44C678A2C}"/>
              </a:ext>
            </a:extLst>
          </p:cNvPr>
          <p:cNvSpPr txBox="1"/>
          <p:nvPr/>
        </p:nvSpPr>
        <p:spPr>
          <a:xfrm rot="20219436">
            <a:off x="4806243" y="3776781"/>
            <a:ext cx="1213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Be to Be</a:t>
            </a:r>
            <a:endParaRPr lang="fr-BF" sz="2400" b="1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E638EFD-F815-8289-EE5F-06BCA41D7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2814" y="2941832"/>
            <a:ext cx="574358" cy="574358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A078425-E7DB-024F-55B5-2C0E159FAA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2028" y="3494041"/>
            <a:ext cx="574358" cy="574358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06A031E-E5A6-5525-9E5C-092E2ABC8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97466" y="4146815"/>
            <a:ext cx="574358" cy="57435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7778293E-FF87-2DCC-BF1C-AF177C71C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8979" y="4040236"/>
            <a:ext cx="574358" cy="574358"/>
          </a:xfrm>
          <a:prstGeom prst="rect">
            <a:avLst/>
          </a:prstGeom>
        </p:spPr>
      </p:pic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739951E6-7923-355A-8BE9-DE0E87BAC94F}"/>
              </a:ext>
            </a:extLst>
          </p:cNvPr>
          <p:cNvSpPr/>
          <p:nvPr/>
        </p:nvSpPr>
        <p:spPr>
          <a:xfrm>
            <a:off x="1918952" y="5575445"/>
            <a:ext cx="6540027" cy="915636"/>
          </a:xfrm>
          <a:custGeom>
            <a:avLst/>
            <a:gdLst>
              <a:gd name="connsiteX0" fmla="*/ 0 w 6540027"/>
              <a:gd name="connsiteY0" fmla="*/ 39744 h 915636"/>
              <a:gd name="connsiteX1" fmla="*/ 77273 w 6540027"/>
              <a:gd name="connsiteY1" fmla="*/ 117017 h 915636"/>
              <a:gd name="connsiteX2" fmla="*/ 631065 w 6540027"/>
              <a:gd name="connsiteY2" fmla="*/ 413231 h 915636"/>
              <a:gd name="connsiteX3" fmla="*/ 875763 w 6540027"/>
              <a:gd name="connsiteY3" fmla="*/ 542020 h 915636"/>
              <a:gd name="connsiteX4" fmla="*/ 1455313 w 6540027"/>
              <a:gd name="connsiteY4" fmla="*/ 722324 h 915636"/>
              <a:gd name="connsiteX5" fmla="*/ 1545465 w 6540027"/>
              <a:gd name="connsiteY5" fmla="*/ 748082 h 915636"/>
              <a:gd name="connsiteX6" fmla="*/ 1944710 w 6540027"/>
              <a:gd name="connsiteY6" fmla="*/ 799597 h 915636"/>
              <a:gd name="connsiteX7" fmla="*/ 2768958 w 6540027"/>
              <a:gd name="connsiteY7" fmla="*/ 825355 h 915636"/>
              <a:gd name="connsiteX8" fmla="*/ 3052293 w 6540027"/>
              <a:gd name="connsiteY8" fmla="*/ 902628 h 915636"/>
              <a:gd name="connsiteX9" fmla="*/ 3090930 w 6540027"/>
              <a:gd name="connsiteY9" fmla="*/ 915507 h 915636"/>
              <a:gd name="connsiteX10" fmla="*/ 3296992 w 6540027"/>
              <a:gd name="connsiteY10" fmla="*/ 876870 h 915636"/>
              <a:gd name="connsiteX11" fmla="*/ 4018209 w 6540027"/>
              <a:gd name="connsiteY11" fmla="*/ 812476 h 915636"/>
              <a:gd name="connsiteX12" fmla="*/ 4095482 w 6540027"/>
              <a:gd name="connsiteY12" fmla="*/ 799597 h 915636"/>
              <a:gd name="connsiteX13" fmla="*/ 4404575 w 6540027"/>
              <a:gd name="connsiteY13" fmla="*/ 773840 h 915636"/>
              <a:gd name="connsiteX14" fmla="*/ 4803820 w 6540027"/>
              <a:gd name="connsiteY14" fmla="*/ 683687 h 915636"/>
              <a:gd name="connsiteX15" fmla="*/ 5125792 w 6540027"/>
              <a:gd name="connsiteY15" fmla="*/ 580656 h 915636"/>
              <a:gd name="connsiteX16" fmla="*/ 5203065 w 6540027"/>
              <a:gd name="connsiteY16" fmla="*/ 554899 h 915636"/>
              <a:gd name="connsiteX17" fmla="*/ 5370490 w 6540027"/>
              <a:gd name="connsiteY17" fmla="*/ 490504 h 915636"/>
              <a:gd name="connsiteX18" fmla="*/ 5525037 w 6540027"/>
              <a:gd name="connsiteY18" fmla="*/ 464747 h 915636"/>
              <a:gd name="connsiteX19" fmla="*/ 5731099 w 6540027"/>
              <a:gd name="connsiteY19" fmla="*/ 387473 h 915636"/>
              <a:gd name="connsiteX20" fmla="*/ 5782614 w 6540027"/>
              <a:gd name="connsiteY20" fmla="*/ 348837 h 915636"/>
              <a:gd name="connsiteX21" fmla="*/ 5988676 w 6540027"/>
              <a:gd name="connsiteY21" fmla="*/ 310200 h 915636"/>
              <a:gd name="connsiteX22" fmla="*/ 6130344 w 6540027"/>
              <a:gd name="connsiteY22" fmla="*/ 245806 h 915636"/>
              <a:gd name="connsiteX23" fmla="*/ 6194738 w 6540027"/>
              <a:gd name="connsiteY23" fmla="*/ 194290 h 915636"/>
              <a:gd name="connsiteX24" fmla="*/ 6259133 w 6540027"/>
              <a:gd name="connsiteY24" fmla="*/ 155654 h 915636"/>
              <a:gd name="connsiteX25" fmla="*/ 6349285 w 6540027"/>
              <a:gd name="connsiteY25" fmla="*/ 129896 h 915636"/>
              <a:gd name="connsiteX26" fmla="*/ 6439437 w 6540027"/>
              <a:gd name="connsiteY26" fmla="*/ 91259 h 915636"/>
              <a:gd name="connsiteX27" fmla="*/ 6478073 w 6540027"/>
              <a:gd name="connsiteY27" fmla="*/ 65501 h 915636"/>
              <a:gd name="connsiteX28" fmla="*/ 6516710 w 6540027"/>
              <a:gd name="connsiteY28" fmla="*/ 52623 h 915636"/>
              <a:gd name="connsiteX29" fmla="*/ 6323527 w 6540027"/>
              <a:gd name="connsiteY29" fmla="*/ 26865 h 915636"/>
              <a:gd name="connsiteX30" fmla="*/ 6233375 w 6540027"/>
              <a:gd name="connsiteY30" fmla="*/ 13986 h 915636"/>
              <a:gd name="connsiteX31" fmla="*/ 6181859 w 6540027"/>
              <a:gd name="connsiteY31" fmla="*/ 1107 h 915636"/>
              <a:gd name="connsiteX32" fmla="*/ 6220496 w 6540027"/>
              <a:gd name="connsiteY32" fmla="*/ 13986 h 915636"/>
              <a:gd name="connsiteX33" fmla="*/ 6529589 w 6540027"/>
              <a:gd name="connsiteY33" fmla="*/ 13986 h 915636"/>
              <a:gd name="connsiteX34" fmla="*/ 6516710 w 6540027"/>
              <a:gd name="connsiteY34" fmla="*/ 129896 h 915636"/>
              <a:gd name="connsiteX35" fmla="*/ 6490952 w 6540027"/>
              <a:gd name="connsiteY35" fmla="*/ 284442 h 915636"/>
              <a:gd name="connsiteX36" fmla="*/ 6478073 w 6540027"/>
              <a:gd name="connsiteY36" fmla="*/ 348837 h 915636"/>
              <a:gd name="connsiteX37" fmla="*/ 6465194 w 6540027"/>
              <a:gd name="connsiteY37" fmla="*/ 374594 h 91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40027" h="915636">
                <a:moveTo>
                  <a:pt x="0" y="39744"/>
                </a:moveTo>
                <a:cubicBezTo>
                  <a:pt x="25758" y="65502"/>
                  <a:pt x="47979" y="95365"/>
                  <a:pt x="77273" y="117017"/>
                </a:cubicBezTo>
                <a:cubicBezTo>
                  <a:pt x="312876" y="291158"/>
                  <a:pt x="339686" y="270779"/>
                  <a:pt x="631065" y="413231"/>
                </a:cubicBezTo>
                <a:cubicBezTo>
                  <a:pt x="713872" y="453715"/>
                  <a:pt x="789884" y="508542"/>
                  <a:pt x="875763" y="542020"/>
                </a:cubicBezTo>
                <a:cubicBezTo>
                  <a:pt x="1875403" y="931710"/>
                  <a:pt x="1157652" y="647908"/>
                  <a:pt x="1455313" y="722324"/>
                </a:cubicBezTo>
                <a:cubicBezTo>
                  <a:pt x="1485633" y="729904"/>
                  <a:pt x="1514819" y="741953"/>
                  <a:pt x="1545465" y="748082"/>
                </a:cubicBezTo>
                <a:cubicBezTo>
                  <a:pt x="1628993" y="764788"/>
                  <a:pt x="1878103" y="796348"/>
                  <a:pt x="1944710" y="799597"/>
                </a:cubicBezTo>
                <a:cubicBezTo>
                  <a:pt x="2219267" y="812990"/>
                  <a:pt x="2494209" y="816769"/>
                  <a:pt x="2768958" y="825355"/>
                </a:cubicBezTo>
                <a:lnTo>
                  <a:pt x="3052293" y="902628"/>
                </a:lnTo>
                <a:cubicBezTo>
                  <a:pt x="3065366" y="906288"/>
                  <a:pt x="3077429" y="916928"/>
                  <a:pt x="3090930" y="915507"/>
                </a:cubicBezTo>
                <a:cubicBezTo>
                  <a:pt x="3160430" y="908191"/>
                  <a:pt x="3227783" y="886559"/>
                  <a:pt x="3296992" y="876870"/>
                </a:cubicBezTo>
                <a:cubicBezTo>
                  <a:pt x="3703037" y="820024"/>
                  <a:pt x="3668940" y="828352"/>
                  <a:pt x="4018209" y="812476"/>
                </a:cubicBezTo>
                <a:cubicBezTo>
                  <a:pt x="4043967" y="808183"/>
                  <a:pt x="4069499" y="802195"/>
                  <a:pt x="4095482" y="799597"/>
                </a:cubicBezTo>
                <a:cubicBezTo>
                  <a:pt x="4198357" y="789310"/>
                  <a:pt x="4302544" y="790536"/>
                  <a:pt x="4404575" y="773840"/>
                </a:cubicBezTo>
                <a:cubicBezTo>
                  <a:pt x="4539217" y="751808"/>
                  <a:pt x="4672033" y="718987"/>
                  <a:pt x="4803820" y="683687"/>
                </a:cubicBezTo>
                <a:cubicBezTo>
                  <a:pt x="4912668" y="654531"/>
                  <a:pt x="5018549" y="615250"/>
                  <a:pt x="5125792" y="580656"/>
                </a:cubicBezTo>
                <a:cubicBezTo>
                  <a:pt x="5151632" y="572321"/>
                  <a:pt x="5177724" y="564646"/>
                  <a:pt x="5203065" y="554899"/>
                </a:cubicBezTo>
                <a:cubicBezTo>
                  <a:pt x="5258873" y="533434"/>
                  <a:pt x="5312911" y="506626"/>
                  <a:pt x="5370490" y="490504"/>
                </a:cubicBezTo>
                <a:cubicBezTo>
                  <a:pt x="5420782" y="476422"/>
                  <a:pt x="5473521" y="473333"/>
                  <a:pt x="5525037" y="464747"/>
                </a:cubicBezTo>
                <a:cubicBezTo>
                  <a:pt x="5593724" y="438989"/>
                  <a:pt x="5672412" y="431488"/>
                  <a:pt x="5731099" y="387473"/>
                </a:cubicBezTo>
                <a:cubicBezTo>
                  <a:pt x="5748271" y="374594"/>
                  <a:pt x="5762055" y="355005"/>
                  <a:pt x="5782614" y="348837"/>
                </a:cubicBezTo>
                <a:cubicBezTo>
                  <a:pt x="5849551" y="328756"/>
                  <a:pt x="5919989" y="323079"/>
                  <a:pt x="5988676" y="310200"/>
                </a:cubicBezTo>
                <a:cubicBezTo>
                  <a:pt x="6035899" y="288735"/>
                  <a:pt x="6085134" y="271237"/>
                  <a:pt x="6130344" y="245806"/>
                </a:cubicBezTo>
                <a:cubicBezTo>
                  <a:pt x="6154302" y="232330"/>
                  <a:pt x="6172219" y="210053"/>
                  <a:pt x="6194738" y="194290"/>
                </a:cubicBezTo>
                <a:cubicBezTo>
                  <a:pt x="6215245" y="179935"/>
                  <a:pt x="6236744" y="166849"/>
                  <a:pt x="6259133" y="155654"/>
                </a:cubicBezTo>
                <a:cubicBezTo>
                  <a:pt x="6277611" y="146415"/>
                  <a:pt x="6332777" y="134023"/>
                  <a:pt x="6349285" y="129896"/>
                </a:cubicBezTo>
                <a:cubicBezTo>
                  <a:pt x="6446282" y="65230"/>
                  <a:pt x="6323007" y="141158"/>
                  <a:pt x="6439437" y="91259"/>
                </a:cubicBezTo>
                <a:cubicBezTo>
                  <a:pt x="6453664" y="85162"/>
                  <a:pt x="6464229" y="72423"/>
                  <a:pt x="6478073" y="65501"/>
                </a:cubicBezTo>
                <a:cubicBezTo>
                  <a:pt x="6490215" y="59430"/>
                  <a:pt x="6503831" y="56916"/>
                  <a:pt x="6516710" y="52623"/>
                </a:cubicBezTo>
                <a:cubicBezTo>
                  <a:pt x="6260989" y="27051"/>
                  <a:pt x="6483577" y="53540"/>
                  <a:pt x="6323527" y="26865"/>
                </a:cubicBezTo>
                <a:cubicBezTo>
                  <a:pt x="6293584" y="21874"/>
                  <a:pt x="6263241" y="19416"/>
                  <a:pt x="6233375" y="13986"/>
                </a:cubicBezTo>
                <a:cubicBezTo>
                  <a:pt x="6215960" y="10820"/>
                  <a:pt x="6199559" y="1107"/>
                  <a:pt x="6181859" y="1107"/>
                </a:cubicBezTo>
                <a:cubicBezTo>
                  <a:pt x="6168283" y="1107"/>
                  <a:pt x="6207617" y="9693"/>
                  <a:pt x="6220496" y="13986"/>
                </a:cubicBezTo>
                <a:cubicBezTo>
                  <a:pt x="6238484" y="12602"/>
                  <a:pt x="6498823" y="-16780"/>
                  <a:pt x="6529589" y="13986"/>
                </a:cubicBezTo>
                <a:cubicBezTo>
                  <a:pt x="6557077" y="41474"/>
                  <a:pt x="6522208" y="91412"/>
                  <a:pt x="6516710" y="129896"/>
                </a:cubicBezTo>
                <a:cubicBezTo>
                  <a:pt x="6509324" y="181597"/>
                  <a:pt x="6501194" y="233230"/>
                  <a:pt x="6490952" y="284442"/>
                </a:cubicBezTo>
                <a:cubicBezTo>
                  <a:pt x="6486659" y="305907"/>
                  <a:pt x="6484087" y="327789"/>
                  <a:pt x="6478073" y="348837"/>
                </a:cubicBezTo>
                <a:cubicBezTo>
                  <a:pt x="6475436" y="358067"/>
                  <a:pt x="6469487" y="366008"/>
                  <a:pt x="6465194" y="374594"/>
                </a:cubicBezTo>
              </a:path>
            </a:pathLst>
          </a:cu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84D907-6278-D2C0-5845-49D19FF39800}"/>
              </a:ext>
            </a:extLst>
          </p:cNvPr>
          <p:cNvSpPr txBox="1"/>
          <p:nvPr/>
        </p:nvSpPr>
        <p:spPr>
          <a:xfrm rot="21262168">
            <a:off x="4095662" y="1140134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50%</a:t>
            </a:r>
            <a:endParaRPr lang="fr-BF" sz="2400" b="1" dirty="0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6FE4E46C-210A-92DB-AA79-B5EEB2E00CEA}"/>
              </a:ext>
            </a:extLst>
          </p:cNvPr>
          <p:cNvSpPr/>
          <p:nvPr/>
        </p:nvSpPr>
        <p:spPr>
          <a:xfrm>
            <a:off x="8113690" y="2176530"/>
            <a:ext cx="2228045" cy="1906073"/>
          </a:xfrm>
          <a:custGeom>
            <a:avLst/>
            <a:gdLst>
              <a:gd name="connsiteX0" fmla="*/ 2228045 w 2228045"/>
              <a:gd name="connsiteY0" fmla="*/ 1906073 h 1906073"/>
              <a:gd name="connsiteX1" fmla="*/ 2215166 w 2228045"/>
              <a:gd name="connsiteY1" fmla="*/ 1828800 h 1906073"/>
              <a:gd name="connsiteX2" fmla="*/ 2150772 w 2228045"/>
              <a:gd name="connsiteY2" fmla="*/ 1738647 h 1906073"/>
              <a:gd name="connsiteX3" fmla="*/ 1712890 w 2228045"/>
              <a:gd name="connsiteY3" fmla="*/ 1287887 h 1906073"/>
              <a:gd name="connsiteX4" fmla="*/ 1094704 w 2228045"/>
              <a:gd name="connsiteY4" fmla="*/ 824247 h 1906073"/>
              <a:gd name="connsiteX5" fmla="*/ 746975 w 2228045"/>
              <a:gd name="connsiteY5" fmla="*/ 631064 h 1906073"/>
              <a:gd name="connsiteX6" fmla="*/ 656823 w 2228045"/>
              <a:gd name="connsiteY6" fmla="*/ 566670 h 1906073"/>
              <a:gd name="connsiteX7" fmla="*/ 515155 w 2228045"/>
              <a:gd name="connsiteY7" fmla="*/ 489397 h 1906073"/>
              <a:gd name="connsiteX8" fmla="*/ 386366 w 2228045"/>
              <a:gd name="connsiteY8" fmla="*/ 437881 h 1906073"/>
              <a:gd name="connsiteX9" fmla="*/ 257578 w 2228045"/>
              <a:gd name="connsiteY9" fmla="*/ 347729 h 1906073"/>
              <a:gd name="connsiteX10" fmla="*/ 180304 w 2228045"/>
              <a:gd name="connsiteY10" fmla="*/ 334850 h 1906073"/>
              <a:gd name="connsiteX11" fmla="*/ 154547 w 2228045"/>
              <a:gd name="connsiteY11" fmla="*/ 296214 h 1906073"/>
              <a:gd name="connsiteX12" fmla="*/ 12879 w 2228045"/>
              <a:gd name="connsiteY12" fmla="*/ 321971 h 1906073"/>
              <a:gd name="connsiteX13" fmla="*/ 90152 w 2228045"/>
              <a:gd name="connsiteY13" fmla="*/ 425002 h 1906073"/>
              <a:gd name="connsiteX14" fmla="*/ 115910 w 2228045"/>
              <a:gd name="connsiteY14" fmla="*/ 476518 h 1906073"/>
              <a:gd name="connsiteX15" fmla="*/ 25758 w 2228045"/>
              <a:gd name="connsiteY15" fmla="*/ 347729 h 1906073"/>
              <a:gd name="connsiteX16" fmla="*/ 0 w 2228045"/>
              <a:gd name="connsiteY16" fmla="*/ 309093 h 1906073"/>
              <a:gd name="connsiteX17" fmla="*/ 231820 w 2228045"/>
              <a:gd name="connsiteY17" fmla="*/ 38636 h 1906073"/>
              <a:gd name="connsiteX18" fmla="*/ 309093 w 2228045"/>
              <a:gd name="connsiteY18" fmla="*/ 0 h 190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228045" h="1906073">
                <a:moveTo>
                  <a:pt x="2228045" y="1906073"/>
                </a:moveTo>
                <a:cubicBezTo>
                  <a:pt x="2223752" y="1880315"/>
                  <a:pt x="2226109" y="1852510"/>
                  <a:pt x="2215166" y="1828800"/>
                </a:cubicBezTo>
                <a:cubicBezTo>
                  <a:pt x="2199690" y="1795269"/>
                  <a:pt x="2175901" y="1765709"/>
                  <a:pt x="2150772" y="1738647"/>
                </a:cubicBezTo>
                <a:cubicBezTo>
                  <a:pt x="2008233" y="1585144"/>
                  <a:pt x="1874592" y="1421053"/>
                  <a:pt x="1712890" y="1287887"/>
                </a:cubicBezTo>
                <a:cubicBezTo>
                  <a:pt x="1538236" y="1144055"/>
                  <a:pt x="1277169" y="920281"/>
                  <a:pt x="1094704" y="824247"/>
                </a:cubicBezTo>
                <a:cubicBezTo>
                  <a:pt x="936576" y="741022"/>
                  <a:pt x="874384" y="716003"/>
                  <a:pt x="746975" y="631064"/>
                </a:cubicBezTo>
                <a:cubicBezTo>
                  <a:pt x="716248" y="610579"/>
                  <a:pt x="687550" y="587155"/>
                  <a:pt x="656823" y="566670"/>
                </a:cubicBezTo>
                <a:cubicBezTo>
                  <a:pt x="620366" y="542365"/>
                  <a:pt x="554269" y="505694"/>
                  <a:pt x="515155" y="489397"/>
                </a:cubicBezTo>
                <a:cubicBezTo>
                  <a:pt x="467254" y="469438"/>
                  <a:pt x="428518" y="467388"/>
                  <a:pt x="386366" y="437881"/>
                </a:cubicBezTo>
                <a:cubicBezTo>
                  <a:pt x="334844" y="401816"/>
                  <a:pt x="315892" y="365223"/>
                  <a:pt x="257578" y="347729"/>
                </a:cubicBezTo>
                <a:cubicBezTo>
                  <a:pt x="232566" y="340225"/>
                  <a:pt x="206062" y="339143"/>
                  <a:pt x="180304" y="334850"/>
                </a:cubicBezTo>
                <a:cubicBezTo>
                  <a:pt x="171718" y="321971"/>
                  <a:pt x="167426" y="304800"/>
                  <a:pt x="154547" y="296214"/>
                </a:cubicBezTo>
                <a:cubicBezTo>
                  <a:pt x="102978" y="261835"/>
                  <a:pt x="60813" y="301428"/>
                  <a:pt x="12879" y="321971"/>
                </a:cubicBezTo>
                <a:cubicBezTo>
                  <a:pt x="38637" y="356315"/>
                  <a:pt x="66339" y="389282"/>
                  <a:pt x="90152" y="425002"/>
                </a:cubicBezTo>
                <a:cubicBezTo>
                  <a:pt x="100802" y="440976"/>
                  <a:pt x="131884" y="487168"/>
                  <a:pt x="115910" y="476518"/>
                </a:cubicBezTo>
                <a:cubicBezTo>
                  <a:pt x="60554" y="439614"/>
                  <a:pt x="54298" y="397673"/>
                  <a:pt x="25758" y="347729"/>
                </a:cubicBezTo>
                <a:cubicBezTo>
                  <a:pt x="18079" y="334290"/>
                  <a:pt x="8586" y="321972"/>
                  <a:pt x="0" y="309093"/>
                </a:cubicBezTo>
                <a:cubicBezTo>
                  <a:pt x="55631" y="183925"/>
                  <a:pt x="71901" y="102605"/>
                  <a:pt x="231820" y="38636"/>
                </a:cubicBezTo>
                <a:cubicBezTo>
                  <a:pt x="301851" y="10623"/>
                  <a:pt x="279866" y="29224"/>
                  <a:pt x="309093" y="0"/>
                </a:cubicBezTo>
              </a:path>
            </a:pathLst>
          </a:cu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038B5AE4-00F9-61F8-3D40-968C0DF6FA73}"/>
              </a:ext>
            </a:extLst>
          </p:cNvPr>
          <p:cNvSpPr txBox="1"/>
          <p:nvPr/>
        </p:nvSpPr>
        <p:spPr>
          <a:xfrm rot="2314991">
            <a:off x="8644464" y="2929538"/>
            <a:ext cx="2090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00FFFF"/>
                </a:solidFill>
              </a:rPr>
              <a:t>Inscrit et activé</a:t>
            </a:r>
            <a:endParaRPr lang="fr-BF" sz="2400" b="1" dirty="0">
              <a:solidFill>
                <a:srgbClr val="00FFFF"/>
              </a:solidFill>
            </a:endParaRP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229A3B90-5E38-C224-6928-995DB20AE6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3566" y="2060221"/>
            <a:ext cx="574358" cy="535588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B09398F-683A-28B4-AB1E-B9B3AF1C0B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8639" y="2385404"/>
            <a:ext cx="574358" cy="535588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BDE5666-6CC3-DFC6-2DBA-6E00FAFCE2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861" y="2424208"/>
            <a:ext cx="574358" cy="53558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C7A42097-DFF6-AEB0-2587-102B9D6C39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01358" y="1196075"/>
            <a:ext cx="574358" cy="574358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D1E10CDE-A56E-379C-1E38-21CEF9504E5E}"/>
              </a:ext>
            </a:extLst>
          </p:cNvPr>
          <p:cNvSpPr txBox="1"/>
          <p:nvPr/>
        </p:nvSpPr>
        <p:spPr>
          <a:xfrm rot="21262168">
            <a:off x="4996006" y="5991458"/>
            <a:ext cx="1540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9900"/>
                </a:solidFill>
              </a:rPr>
              <a:t>Lien affilié</a:t>
            </a:r>
            <a:endParaRPr lang="fr-BF" sz="2400" b="1" dirty="0">
              <a:solidFill>
                <a:srgbClr val="FF9900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785A087F-D76D-CEAA-1D72-FEAF707163C8}"/>
              </a:ext>
            </a:extLst>
          </p:cNvPr>
          <p:cNvSpPr txBox="1"/>
          <p:nvPr/>
        </p:nvSpPr>
        <p:spPr>
          <a:xfrm rot="21262168">
            <a:off x="578426" y="2017967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50%</a:t>
            </a:r>
            <a:endParaRPr lang="fr-BF" sz="2400" b="1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BE0CCD96-89C0-FE10-673D-4F32DFF984B3}"/>
              </a:ext>
            </a:extLst>
          </p:cNvPr>
          <p:cNvSpPr txBox="1"/>
          <p:nvPr/>
        </p:nvSpPr>
        <p:spPr>
          <a:xfrm rot="20785897">
            <a:off x="2889861" y="1408860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FF00"/>
                </a:solidFill>
              </a:rPr>
              <a:t>Inscrit</a:t>
            </a:r>
            <a:endParaRPr lang="fr-BF" sz="2400" b="1" dirty="0">
              <a:solidFill>
                <a:srgbClr val="FFFF00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DC689385-F78D-5FB2-8FBA-FC9C5CDE46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4294" y="1469061"/>
            <a:ext cx="574358" cy="574358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5A145C5-0469-5431-5CAB-47FA60120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19045" y="975869"/>
            <a:ext cx="574358" cy="53558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5C93DB1-A1A9-C9C9-2DCD-07ADE2E10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4118" y="1301052"/>
            <a:ext cx="574358" cy="53558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DF19078-36FC-08E2-EB27-995DE18EB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14340" y="1339856"/>
            <a:ext cx="574358" cy="53558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3DF90182-E27D-28FF-B3FC-E1E171020D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7225" y="1049248"/>
            <a:ext cx="574358" cy="57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0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5" grpId="0"/>
      <p:bldP spid="3" grpId="0"/>
      <p:bldP spid="4" grpId="0"/>
      <p:bldP spid="5" grpId="0"/>
      <p:bldP spid="62" grpId="0"/>
      <p:bldP spid="6" grpId="0"/>
      <p:bldP spid="7" grpId="0" animBg="1"/>
      <p:bldP spid="11" grpId="0"/>
      <p:bldP spid="14" grpId="0"/>
      <p:bldP spid="18" grpId="0"/>
      <p:bldP spid="25" grpId="0" animBg="1"/>
      <p:bldP spid="27" grpId="0"/>
      <p:bldP spid="28" grpId="0" animBg="1"/>
      <p:bldP spid="30" grpId="0"/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9114E-1D96-C2B3-B892-1701AD8C6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367A5-0DFA-99FC-DFF6-E7C4C9EC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165" y="1022684"/>
            <a:ext cx="9145670" cy="4752473"/>
          </a:xfrm>
        </p:spPr>
        <p:txBody>
          <a:bodyPr>
            <a:noAutofit/>
          </a:bodyPr>
          <a:lstStyle/>
          <a:p>
            <a:pPr algn="ctr"/>
            <a:r>
              <a:rPr lang="fr-FR" sz="9600" b="1" dirty="0">
                <a:solidFill>
                  <a:srgbClr val="FFFF00"/>
                </a:solidFill>
              </a:rPr>
              <a:t>PLAN COMMISSION TETPROGRAM</a:t>
            </a:r>
            <a:endParaRPr sz="9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930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67268"/>
            <a:ext cx="12191999" cy="877824"/>
          </a:xfrm>
          <a:prstGeom prst="rect">
            <a:avLst/>
          </a:prstGeom>
        </p:spPr>
      </p:pic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0F18C112-80E7-5382-C8E2-C0C7BCDEF62D}"/>
              </a:ext>
            </a:extLst>
          </p:cNvPr>
          <p:cNvGraphicFramePr>
            <a:graphicFrameLocks noGrp="1"/>
          </p:cNvGraphicFramePr>
          <p:nvPr/>
        </p:nvGraphicFramePr>
        <p:xfrm>
          <a:off x="88900" y="484119"/>
          <a:ext cx="11898892" cy="633141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206500">
                  <a:extLst>
                    <a:ext uri="{9D8B030D-6E8A-4147-A177-3AD203B41FA5}">
                      <a16:colId xmlns:a16="http://schemas.microsoft.com/office/drawing/2014/main" val="4107193277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174149261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33231109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47973087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20420327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977103371"/>
                    </a:ext>
                  </a:extLst>
                </a:gridCol>
                <a:gridCol w="1649992">
                  <a:extLst>
                    <a:ext uri="{9D8B030D-6E8A-4147-A177-3AD203B41FA5}">
                      <a16:colId xmlns:a16="http://schemas.microsoft.com/office/drawing/2014/main" val="380289188"/>
                    </a:ext>
                  </a:extLst>
                </a:gridCol>
              </a:tblGrid>
              <a:tr h="109846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PC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Niveau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Niveau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Niveau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Niveau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dirty="0" err="1">
                          <a:solidFill>
                            <a:srgbClr val="FFFF00"/>
                          </a:solidFill>
                        </a:rPr>
                        <a:t>Working</a:t>
                      </a:r>
                      <a:r>
                        <a:rPr lang="fr-FR" sz="2800" dirty="0">
                          <a:solidFill>
                            <a:srgbClr val="FFFF00"/>
                          </a:solidFill>
                        </a:rPr>
                        <a:t> Capital</a:t>
                      </a:r>
                      <a:endParaRPr lang="fr-FR" sz="28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630426"/>
                  </a:ext>
                </a:extLst>
              </a:tr>
              <a:tr h="8558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AFFILIE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668553"/>
                  </a:ext>
                </a:extLst>
              </a:tr>
              <a:tr h="10303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STARTER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856159"/>
                  </a:ext>
                </a:extLst>
              </a:tr>
              <a:tr h="10303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START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1" kern="1200" dirty="0">
                        <a:solidFill>
                          <a:srgbClr val="FFFF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Kit </a:t>
                      </a: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$160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30798"/>
                  </a:ext>
                </a:extLst>
              </a:tr>
              <a:tr h="11277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SUPER START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Kit </a:t>
                      </a: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$820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280381"/>
                  </a:ext>
                </a:extLst>
              </a:tr>
              <a:tr h="5638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rgbClr val="FFFF00"/>
                          </a:solidFill>
                          <a:latin typeface="+mn-lt"/>
                          <a:ea typeface="+mn-ea"/>
                          <a:cs typeface="+mn-cs"/>
                        </a:rPr>
                        <a:t>Elite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Kit </a:t>
                      </a:r>
                      <a:r>
                        <a:rPr lang="fr-BF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≥</a:t>
                      </a:r>
                      <a:r>
                        <a:rPr lang="fr-FR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$1600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039220"/>
                  </a:ext>
                </a:extLst>
              </a:tr>
            </a:tbl>
          </a:graphicData>
        </a:graphic>
      </p:graphicFrame>
      <p:sp>
        <p:nvSpPr>
          <p:cNvPr id="5" name="Sous-titre 2">
            <a:extLst>
              <a:ext uri="{FF2B5EF4-FFF2-40B4-BE49-F238E27FC236}">
                <a16:creationId xmlns:a16="http://schemas.microsoft.com/office/drawing/2014/main" id="{B19885D9-D042-0158-5E30-26DDB10F28E5}"/>
              </a:ext>
            </a:extLst>
          </p:cNvPr>
          <p:cNvSpPr txBox="1">
            <a:spLocks/>
          </p:cNvSpPr>
          <p:nvPr/>
        </p:nvSpPr>
        <p:spPr>
          <a:xfrm>
            <a:off x="2906974" y="-61032"/>
            <a:ext cx="6073254" cy="651387"/>
          </a:xfrm>
          <a:prstGeom prst="rect">
            <a:avLst/>
          </a:prstGeom>
          <a:solidFill>
            <a:schemeClr val="tx1"/>
          </a:solidFill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2800" b="1" dirty="0">
                <a:solidFill>
                  <a:schemeClr val="bg1"/>
                </a:solidFill>
              </a:rPr>
              <a:t>COMMISSION AFFILIATION PLAN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15CC6D-5EE7-43B9-A046-CBDE2BFEE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0612" y="-167268"/>
            <a:ext cx="651387" cy="65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42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7E655-1815-DD29-252F-87761AD8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157" y="-392863"/>
            <a:ext cx="7350435" cy="1478570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FFFF00"/>
                </a:solidFill>
              </a:rPr>
              <a:t>bonus de ecommerce</a:t>
            </a:r>
            <a:endParaRPr lang="fr-BF" b="1" dirty="0">
              <a:solidFill>
                <a:srgbClr val="FFFF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F773AF-E5AD-25BD-90CE-E397E493B994}"/>
              </a:ext>
            </a:extLst>
          </p:cNvPr>
          <p:cNvSpPr txBox="1"/>
          <p:nvPr/>
        </p:nvSpPr>
        <p:spPr>
          <a:xfrm>
            <a:off x="114426" y="786767"/>
            <a:ext cx="47726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Lorsqu’un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membre jusqu’au 4</a:t>
            </a:r>
            <a:r>
              <a:rPr lang="fr-FR" sz="1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niveau achète ou vent un autre produit ou service quelconque du MARKETPLACE VOUS GAGNEZ UNE COMISSION</a:t>
            </a:r>
            <a:r>
              <a:rPr lang="fr-BF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BF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C7BD41-2044-111F-7D50-2A506E982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025" y="616343"/>
            <a:ext cx="1025236" cy="10252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39B4524-1C61-039B-8EE0-66FD9C0EDA26}"/>
              </a:ext>
            </a:extLst>
          </p:cNvPr>
          <p:cNvSpPr txBox="1"/>
          <p:nvPr/>
        </p:nvSpPr>
        <p:spPr>
          <a:xfrm>
            <a:off x="9046166" y="795772"/>
            <a:ext cx="75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VOUS</a:t>
            </a:r>
            <a:endParaRPr lang="fr-BF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D82C71E-BA6D-0C12-F2E1-A0744B46F615}"/>
              </a:ext>
            </a:extLst>
          </p:cNvPr>
          <p:cNvCxnSpPr>
            <a:cxnSpLocks/>
          </p:cNvCxnSpPr>
          <p:nvPr/>
        </p:nvCxnSpPr>
        <p:spPr>
          <a:xfrm flipV="1">
            <a:off x="8805643" y="1586159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F3C8DE3E-EED0-A2B1-9670-5DD33A51544E}"/>
              </a:ext>
            </a:extLst>
          </p:cNvPr>
          <p:cNvCxnSpPr>
            <a:cxnSpLocks/>
          </p:cNvCxnSpPr>
          <p:nvPr/>
        </p:nvCxnSpPr>
        <p:spPr>
          <a:xfrm>
            <a:off x="6027807" y="2074262"/>
            <a:ext cx="523059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 15">
            <a:extLst>
              <a:ext uri="{FF2B5EF4-FFF2-40B4-BE49-F238E27FC236}">
                <a16:creationId xmlns:a16="http://schemas.microsoft.com/office/drawing/2014/main" id="{1F8B4D7A-EEE2-82B0-2F58-10156BE68D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54" t="7064" r="9724" b="19744"/>
          <a:stretch/>
        </p:blipFill>
        <p:spPr>
          <a:xfrm>
            <a:off x="5439961" y="2074263"/>
            <a:ext cx="985301" cy="9091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E08A183-1E58-9CA6-B243-1A32762326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874976" y="3403014"/>
            <a:ext cx="1147201" cy="764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56565922-7078-E219-9F62-583568C875C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5111"/>
          <a:stretch/>
        </p:blipFill>
        <p:spPr>
          <a:xfrm flipH="1">
            <a:off x="6978192" y="2095377"/>
            <a:ext cx="1007032" cy="8168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DB937A8-A138-EF26-2D62-2832086E2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999169" y="4686193"/>
            <a:ext cx="1147200" cy="79247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5088872-9A5C-0FBB-F48B-FA7E7CDA38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0341486" y="2195186"/>
            <a:ext cx="1075499" cy="7169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D0A081A-B208-56D4-A01C-53FCC6C3F55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2528" b="21997"/>
          <a:stretch/>
        </p:blipFill>
        <p:spPr>
          <a:xfrm flipH="1">
            <a:off x="8390757" y="2153659"/>
            <a:ext cx="1060733" cy="816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5AE9F3C-AE3B-1CDE-986A-A51601C8C7B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7894" b="67339"/>
          <a:stretch/>
        </p:blipFill>
        <p:spPr>
          <a:xfrm flipH="1">
            <a:off x="7942351" y="3323721"/>
            <a:ext cx="896812" cy="7785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CE5BD8E3-73D3-8D41-7EA8-5E8E5C01319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1971" b="60660"/>
          <a:stretch/>
        </p:blipFill>
        <p:spPr>
          <a:xfrm flipH="1">
            <a:off x="4947791" y="4712578"/>
            <a:ext cx="927184" cy="643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8E2D4E05-363B-8152-9CBB-9DD6863891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6539496" y="4667634"/>
            <a:ext cx="1074347" cy="7542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9" name="Flèche : courbe vers le haut 68">
            <a:extLst>
              <a:ext uri="{FF2B5EF4-FFF2-40B4-BE49-F238E27FC236}">
                <a16:creationId xmlns:a16="http://schemas.microsoft.com/office/drawing/2014/main" id="{02537AA9-F6C8-8FC1-2839-D7FA61B65941}"/>
              </a:ext>
            </a:extLst>
          </p:cNvPr>
          <p:cNvSpPr/>
          <p:nvPr/>
        </p:nvSpPr>
        <p:spPr>
          <a:xfrm rot="15628646">
            <a:off x="8118745" y="2925668"/>
            <a:ext cx="6331694" cy="166550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>
              <a:solidFill>
                <a:schemeClr val="tx1"/>
              </a:solidFill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FCC16347-2DB5-0885-5BBB-099ED29FCFC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928" t="35535" r="22343" b="14653"/>
          <a:stretch/>
        </p:blipFill>
        <p:spPr>
          <a:xfrm flipH="1">
            <a:off x="6516224" y="5891950"/>
            <a:ext cx="1199882" cy="8571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540DB36C-7F06-DA54-9E20-2A507EB732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10418239" y="5768138"/>
            <a:ext cx="998746" cy="665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6600CB8C-AEC0-C56B-43A6-6046A87B9B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919756" y="6222863"/>
            <a:ext cx="997856" cy="665237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95991E2D-8B20-EDDA-A2C8-2DE9C144537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10399381" y="3311488"/>
            <a:ext cx="999675" cy="6652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1A96D4AE-BC0B-813E-11AC-154E25C528C0}"/>
              </a:ext>
            </a:extLst>
          </p:cNvPr>
          <p:cNvCxnSpPr>
            <a:cxnSpLocks/>
          </p:cNvCxnSpPr>
          <p:nvPr/>
        </p:nvCxnSpPr>
        <p:spPr>
          <a:xfrm flipV="1">
            <a:off x="10879235" y="2898744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442D5405-3F76-5E4F-F2BF-AD1F59F7C69D}"/>
              </a:ext>
            </a:extLst>
          </p:cNvPr>
          <p:cNvCxnSpPr>
            <a:cxnSpLocks/>
          </p:cNvCxnSpPr>
          <p:nvPr/>
        </p:nvCxnSpPr>
        <p:spPr>
          <a:xfrm flipV="1">
            <a:off x="7552087" y="2898743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id="{62EED25C-F91F-2271-AA08-6EBFEE2036FC}"/>
              </a:ext>
            </a:extLst>
          </p:cNvPr>
          <p:cNvCxnSpPr>
            <a:cxnSpLocks/>
          </p:cNvCxnSpPr>
          <p:nvPr/>
        </p:nvCxnSpPr>
        <p:spPr>
          <a:xfrm flipV="1">
            <a:off x="6410323" y="3390764"/>
            <a:ext cx="2124077" cy="382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2AC8F5D1-F3AB-AFCF-B151-75BC57421727}"/>
              </a:ext>
            </a:extLst>
          </p:cNvPr>
          <p:cNvCxnSpPr>
            <a:cxnSpLocks/>
          </p:cNvCxnSpPr>
          <p:nvPr/>
        </p:nvCxnSpPr>
        <p:spPr>
          <a:xfrm flipV="1">
            <a:off x="10899218" y="4037107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eur droit 61">
            <a:extLst>
              <a:ext uri="{FF2B5EF4-FFF2-40B4-BE49-F238E27FC236}">
                <a16:creationId xmlns:a16="http://schemas.microsoft.com/office/drawing/2014/main" id="{903D22F6-888B-A870-0A8E-1A7FA10E8C18}"/>
              </a:ext>
            </a:extLst>
          </p:cNvPr>
          <p:cNvCxnSpPr>
            <a:cxnSpLocks/>
          </p:cNvCxnSpPr>
          <p:nvPr/>
        </p:nvCxnSpPr>
        <p:spPr>
          <a:xfrm flipV="1">
            <a:off x="10899218" y="5261099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 17">
            <a:extLst>
              <a:ext uri="{FF2B5EF4-FFF2-40B4-BE49-F238E27FC236}">
                <a16:creationId xmlns:a16="http://schemas.microsoft.com/office/drawing/2014/main" id="{FBDB0AB3-0E51-3D3F-F00F-5949B84127E5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t="6529" b="33847"/>
          <a:stretch/>
        </p:blipFill>
        <p:spPr>
          <a:xfrm flipH="1">
            <a:off x="10236069" y="4308614"/>
            <a:ext cx="1147200" cy="1026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4" name="Ellipse 63">
            <a:extLst>
              <a:ext uri="{FF2B5EF4-FFF2-40B4-BE49-F238E27FC236}">
                <a16:creationId xmlns:a16="http://schemas.microsoft.com/office/drawing/2014/main" id="{93D1B4EE-EEDB-8E95-99E7-2698336946DB}"/>
              </a:ext>
            </a:extLst>
          </p:cNvPr>
          <p:cNvSpPr/>
          <p:nvPr/>
        </p:nvSpPr>
        <p:spPr>
          <a:xfrm>
            <a:off x="10879235" y="5906123"/>
            <a:ext cx="1502780" cy="98197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66" name="Flèche : droite 65">
            <a:extLst>
              <a:ext uri="{FF2B5EF4-FFF2-40B4-BE49-F238E27FC236}">
                <a16:creationId xmlns:a16="http://schemas.microsoft.com/office/drawing/2014/main" id="{D975349D-B0DE-57DB-1158-70A55D7A4BEC}"/>
              </a:ext>
            </a:extLst>
          </p:cNvPr>
          <p:cNvSpPr/>
          <p:nvPr/>
        </p:nvSpPr>
        <p:spPr>
          <a:xfrm rot="13605347">
            <a:off x="11004756" y="5391872"/>
            <a:ext cx="1150278" cy="262127"/>
          </a:xfrm>
          <a:prstGeom prst="rightArrow">
            <a:avLst>
              <a:gd name="adj1" fmla="val 50000"/>
              <a:gd name="adj2" fmla="val 49071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67" name="Flèche : droite 66">
            <a:extLst>
              <a:ext uri="{FF2B5EF4-FFF2-40B4-BE49-F238E27FC236}">
                <a16:creationId xmlns:a16="http://schemas.microsoft.com/office/drawing/2014/main" id="{3BF476BF-5952-1DE6-A6A0-4ABF7447CDF6}"/>
              </a:ext>
            </a:extLst>
          </p:cNvPr>
          <p:cNvSpPr/>
          <p:nvPr/>
        </p:nvSpPr>
        <p:spPr>
          <a:xfrm rot="14793745">
            <a:off x="10569795" y="4909627"/>
            <a:ext cx="2034263" cy="157640"/>
          </a:xfrm>
          <a:prstGeom prst="rightArrow">
            <a:avLst>
              <a:gd name="adj1" fmla="val 50000"/>
              <a:gd name="adj2" fmla="val 49071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68" name="Flèche : droite 67">
            <a:extLst>
              <a:ext uri="{FF2B5EF4-FFF2-40B4-BE49-F238E27FC236}">
                <a16:creationId xmlns:a16="http://schemas.microsoft.com/office/drawing/2014/main" id="{5D95288B-8ECE-7AB2-AF5F-6CD17BE8DB3C}"/>
              </a:ext>
            </a:extLst>
          </p:cNvPr>
          <p:cNvSpPr/>
          <p:nvPr/>
        </p:nvSpPr>
        <p:spPr>
          <a:xfrm rot="15398905">
            <a:off x="9980232" y="4231929"/>
            <a:ext cx="3314710" cy="190664"/>
          </a:xfrm>
          <a:prstGeom prst="rightArrow">
            <a:avLst>
              <a:gd name="adj1" fmla="val 50000"/>
              <a:gd name="adj2" fmla="val 49071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4BA77E77-32BE-A970-086B-4ECEDF418FF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8214" l="0" r="9429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936460" y="5906123"/>
            <a:ext cx="1075499" cy="981977"/>
          </a:xfrm>
          <a:prstGeom prst="rect">
            <a:avLst/>
          </a:prstGeom>
        </p:spPr>
      </p:pic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17D496D9-8D6E-F432-E07B-D04AE0BC5821}"/>
              </a:ext>
            </a:extLst>
          </p:cNvPr>
          <p:cNvCxnSpPr>
            <a:cxnSpLocks/>
          </p:cNvCxnSpPr>
          <p:nvPr/>
        </p:nvCxnSpPr>
        <p:spPr>
          <a:xfrm flipV="1">
            <a:off x="6504987" y="4136632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281BAD6B-66E1-BAB1-16EE-8E6177A7BB7F}"/>
              </a:ext>
            </a:extLst>
          </p:cNvPr>
          <p:cNvCxnSpPr>
            <a:cxnSpLocks/>
          </p:cNvCxnSpPr>
          <p:nvPr/>
        </p:nvCxnSpPr>
        <p:spPr>
          <a:xfrm flipV="1">
            <a:off x="5363223" y="4628653"/>
            <a:ext cx="3279883" cy="3823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37B54755-CD4D-A5BC-25F7-B7AF051F91D5}"/>
              </a:ext>
            </a:extLst>
          </p:cNvPr>
          <p:cNvCxnSpPr>
            <a:cxnSpLocks/>
          </p:cNvCxnSpPr>
          <p:nvPr/>
        </p:nvCxnSpPr>
        <p:spPr>
          <a:xfrm flipV="1">
            <a:off x="7076669" y="5405481"/>
            <a:ext cx="0" cy="49202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Image 74">
            <a:extLst>
              <a:ext uri="{FF2B5EF4-FFF2-40B4-BE49-F238E27FC236}">
                <a16:creationId xmlns:a16="http://schemas.microsoft.com/office/drawing/2014/main" id="{EC83A918-FBEE-C543-E59C-AB298B3290E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7529" y="6273694"/>
            <a:ext cx="919221" cy="857172"/>
          </a:xfrm>
          <a:prstGeom prst="rect">
            <a:avLst/>
          </a:prstGeom>
        </p:spPr>
      </p:pic>
      <p:sp>
        <p:nvSpPr>
          <p:cNvPr id="76" name="Forme libre : forme 75">
            <a:extLst>
              <a:ext uri="{FF2B5EF4-FFF2-40B4-BE49-F238E27FC236}">
                <a16:creationId xmlns:a16="http://schemas.microsoft.com/office/drawing/2014/main" id="{C2D0943C-A39B-2B27-1B32-B0900977A28C}"/>
              </a:ext>
            </a:extLst>
          </p:cNvPr>
          <p:cNvSpPr/>
          <p:nvPr/>
        </p:nvSpPr>
        <p:spPr>
          <a:xfrm>
            <a:off x="6442364" y="5374921"/>
            <a:ext cx="355472" cy="887334"/>
          </a:xfrm>
          <a:custGeom>
            <a:avLst/>
            <a:gdLst>
              <a:gd name="connsiteX0" fmla="*/ 138545 w 355472"/>
              <a:gd name="connsiteY0" fmla="*/ 887334 h 887334"/>
              <a:gd name="connsiteX1" fmla="*/ 69272 w 355472"/>
              <a:gd name="connsiteY1" fmla="*/ 818061 h 887334"/>
              <a:gd name="connsiteX2" fmla="*/ 0 w 355472"/>
              <a:gd name="connsiteY2" fmla="*/ 665661 h 887334"/>
              <a:gd name="connsiteX3" fmla="*/ 27709 w 355472"/>
              <a:gd name="connsiteY3" fmla="*/ 333152 h 887334"/>
              <a:gd name="connsiteX4" fmla="*/ 41563 w 355472"/>
              <a:gd name="connsiteY4" fmla="*/ 291588 h 887334"/>
              <a:gd name="connsiteX5" fmla="*/ 55418 w 355472"/>
              <a:gd name="connsiteY5" fmla="*/ 236170 h 887334"/>
              <a:gd name="connsiteX6" fmla="*/ 138545 w 355472"/>
              <a:gd name="connsiteY6" fmla="*/ 194606 h 887334"/>
              <a:gd name="connsiteX7" fmla="*/ 193963 w 355472"/>
              <a:gd name="connsiteY7" fmla="*/ 139188 h 887334"/>
              <a:gd name="connsiteX8" fmla="*/ 221672 w 355472"/>
              <a:gd name="connsiteY8" fmla="*/ 97624 h 887334"/>
              <a:gd name="connsiteX9" fmla="*/ 263236 w 355472"/>
              <a:gd name="connsiteY9" fmla="*/ 83770 h 887334"/>
              <a:gd name="connsiteX10" fmla="*/ 346363 w 355472"/>
              <a:gd name="connsiteY10" fmla="*/ 643 h 887334"/>
              <a:gd name="connsiteX11" fmla="*/ 235527 w 355472"/>
              <a:gd name="connsiteY11" fmla="*/ 28352 h 887334"/>
              <a:gd name="connsiteX12" fmla="*/ 138545 w 355472"/>
              <a:gd name="connsiteY12" fmla="*/ 69915 h 887334"/>
              <a:gd name="connsiteX13" fmla="*/ 207818 w 355472"/>
              <a:gd name="connsiteY13" fmla="*/ 83770 h 887334"/>
              <a:gd name="connsiteX14" fmla="*/ 318654 w 355472"/>
              <a:gd name="connsiteY14" fmla="*/ 69915 h 887334"/>
              <a:gd name="connsiteX15" fmla="*/ 304800 w 355472"/>
              <a:gd name="connsiteY15" fmla="*/ 111479 h 887334"/>
              <a:gd name="connsiteX16" fmla="*/ 304800 w 355472"/>
              <a:gd name="connsiteY16" fmla="*/ 250024 h 887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5472" h="887334">
                <a:moveTo>
                  <a:pt x="138545" y="887334"/>
                </a:moveTo>
                <a:cubicBezTo>
                  <a:pt x="115454" y="864243"/>
                  <a:pt x="89672" y="843561"/>
                  <a:pt x="69272" y="818061"/>
                </a:cubicBezTo>
                <a:cubicBezTo>
                  <a:pt x="26157" y="764166"/>
                  <a:pt x="21609" y="730489"/>
                  <a:pt x="0" y="665661"/>
                </a:cubicBezTo>
                <a:cubicBezTo>
                  <a:pt x="7360" y="525810"/>
                  <a:pt x="-1307" y="449216"/>
                  <a:pt x="27709" y="333152"/>
                </a:cubicBezTo>
                <a:cubicBezTo>
                  <a:pt x="31251" y="318984"/>
                  <a:pt x="37551" y="305630"/>
                  <a:pt x="41563" y="291588"/>
                </a:cubicBezTo>
                <a:cubicBezTo>
                  <a:pt x="46794" y="273279"/>
                  <a:pt x="44856" y="252013"/>
                  <a:pt x="55418" y="236170"/>
                </a:cubicBezTo>
                <a:cubicBezTo>
                  <a:pt x="70765" y="213149"/>
                  <a:pt x="114836" y="202509"/>
                  <a:pt x="138545" y="194606"/>
                </a:cubicBezTo>
                <a:cubicBezTo>
                  <a:pt x="157018" y="176133"/>
                  <a:pt x="176962" y="159023"/>
                  <a:pt x="193963" y="139188"/>
                </a:cubicBezTo>
                <a:cubicBezTo>
                  <a:pt x="204799" y="126545"/>
                  <a:pt x="208670" y="108026"/>
                  <a:pt x="221672" y="97624"/>
                </a:cubicBezTo>
                <a:cubicBezTo>
                  <a:pt x="233076" y="88501"/>
                  <a:pt x="249381" y="88388"/>
                  <a:pt x="263236" y="83770"/>
                </a:cubicBezTo>
                <a:cubicBezTo>
                  <a:pt x="290945" y="56061"/>
                  <a:pt x="384789" y="-7042"/>
                  <a:pt x="346363" y="643"/>
                </a:cubicBezTo>
                <a:cubicBezTo>
                  <a:pt x="305699" y="8775"/>
                  <a:pt x="272806" y="12375"/>
                  <a:pt x="235527" y="28352"/>
                </a:cubicBezTo>
                <a:cubicBezTo>
                  <a:pt x="115699" y="79707"/>
                  <a:pt x="236011" y="37428"/>
                  <a:pt x="138545" y="69915"/>
                </a:cubicBezTo>
                <a:cubicBezTo>
                  <a:pt x="161636" y="74533"/>
                  <a:pt x="184270" y="83770"/>
                  <a:pt x="207818" y="83770"/>
                </a:cubicBezTo>
                <a:cubicBezTo>
                  <a:pt x="245051" y="83770"/>
                  <a:pt x="282854" y="59686"/>
                  <a:pt x="318654" y="69915"/>
                </a:cubicBezTo>
                <a:cubicBezTo>
                  <a:pt x="332696" y="73927"/>
                  <a:pt x="305920" y="96918"/>
                  <a:pt x="304800" y="111479"/>
                </a:cubicBezTo>
                <a:cubicBezTo>
                  <a:pt x="301258" y="157525"/>
                  <a:pt x="304800" y="203842"/>
                  <a:pt x="304800" y="250024"/>
                </a:cubicBezTo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77" name="Forme libre : forme 76">
            <a:extLst>
              <a:ext uri="{FF2B5EF4-FFF2-40B4-BE49-F238E27FC236}">
                <a16:creationId xmlns:a16="http://schemas.microsoft.com/office/drawing/2014/main" id="{3B864D97-9C8A-B3D2-B975-88397DEB19C1}"/>
              </a:ext>
            </a:extLst>
          </p:cNvPr>
          <p:cNvSpPr/>
          <p:nvPr/>
        </p:nvSpPr>
        <p:spPr>
          <a:xfrm>
            <a:off x="4641273" y="3699164"/>
            <a:ext cx="1579418" cy="2840181"/>
          </a:xfrm>
          <a:custGeom>
            <a:avLst/>
            <a:gdLst>
              <a:gd name="connsiteX0" fmla="*/ 1579418 w 1579418"/>
              <a:gd name="connsiteY0" fmla="*/ 2840181 h 2840181"/>
              <a:gd name="connsiteX1" fmla="*/ 1205345 w 1579418"/>
              <a:gd name="connsiteY1" fmla="*/ 2715491 h 2840181"/>
              <a:gd name="connsiteX2" fmla="*/ 748145 w 1579418"/>
              <a:gd name="connsiteY2" fmla="*/ 2576945 h 2840181"/>
              <a:gd name="connsiteX3" fmla="*/ 540327 w 1579418"/>
              <a:gd name="connsiteY3" fmla="*/ 2452254 h 2840181"/>
              <a:gd name="connsiteX4" fmla="*/ 277091 w 1579418"/>
              <a:gd name="connsiteY4" fmla="*/ 2216727 h 2840181"/>
              <a:gd name="connsiteX5" fmla="*/ 166254 w 1579418"/>
              <a:gd name="connsiteY5" fmla="*/ 2078181 h 2840181"/>
              <a:gd name="connsiteX6" fmla="*/ 96982 w 1579418"/>
              <a:gd name="connsiteY6" fmla="*/ 1967345 h 2840181"/>
              <a:gd name="connsiteX7" fmla="*/ 41563 w 1579418"/>
              <a:gd name="connsiteY7" fmla="*/ 1828800 h 2840181"/>
              <a:gd name="connsiteX8" fmla="*/ 0 w 1579418"/>
              <a:gd name="connsiteY8" fmla="*/ 1620981 h 2840181"/>
              <a:gd name="connsiteX9" fmla="*/ 41563 w 1579418"/>
              <a:gd name="connsiteY9" fmla="*/ 1233054 h 2840181"/>
              <a:gd name="connsiteX10" fmla="*/ 83127 w 1579418"/>
              <a:gd name="connsiteY10" fmla="*/ 1163781 h 2840181"/>
              <a:gd name="connsiteX11" fmla="*/ 138545 w 1579418"/>
              <a:gd name="connsiteY11" fmla="*/ 983672 h 2840181"/>
              <a:gd name="connsiteX12" fmla="*/ 277091 w 1579418"/>
              <a:gd name="connsiteY12" fmla="*/ 762000 h 2840181"/>
              <a:gd name="connsiteX13" fmla="*/ 332509 w 1579418"/>
              <a:gd name="connsiteY13" fmla="*/ 706581 h 2840181"/>
              <a:gd name="connsiteX14" fmla="*/ 457200 w 1579418"/>
              <a:gd name="connsiteY14" fmla="*/ 540327 h 2840181"/>
              <a:gd name="connsiteX15" fmla="*/ 651163 w 1579418"/>
              <a:gd name="connsiteY15" fmla="*/ 429491 h 2840181"/>
              <a:gd name="connsiteX16" fmla="*/ 734291 w 1579418"/>
              <a:gd name="connsiteY16" fmla="*/ 374072 h 2840181"/>
              <a:gd name="connsiteX17" fmla="*/ 997527 w 1579418"/>
              <a:gd name="connsiteY17" fmla="*/ 277091 h 2840181"/>
              <a:gd name="connsiteX18" fmla="*/ 1080654 w 1579418"/>
              <a:gd name="connsiteY18" fmla="*/ 249381 h 2840181"/>
              <a:gd name="connsiteX19" fmla="*/ 1205345 w 1579418"/>
              <a:gd name="connsiteY19" fmla="*/ 221672 h 2840181"/>
              <a:gd name="connsiteX20" fmla="*/ 1260763 w 1579418"/>
              <a:gd name="connsiteY20" fmla="*/ 193963 h 2840181"/>
              <a:gd name="connsiteX21" fmla="*/ 1219200 w 1579418"/>
              <a:gd name="connsiteY21" fmla="*/ 152400 h 2840181"/>
              <a:gd name="connsiteX22" fmla="*/ 1136072 w 1579418"/>
              <a:gd name="connsiteY22" fmla="*/ 96981 h 2840181"/>
              <a:gd name="connsiteX23" fmla="*/ 1025236 w 1579418"/>
              <a:gd name="connsiteY23" fmla="*/ 0 h 2840181"/>
              <a:gd name="connsiteX24" fmla="*/ 1011382 w 1579418"/>
              <a:gd name="connsiteY24" fmla="*/ 41563 h 2840181"/>
              <a:gd name="connsiteX25" fmla="*/ 1052945 w 1579418"/>
              <a:gd name="connsiteY25" fmla="*/ 83127 h 2840181"/>
              <a:gd name="connsiteX26" fmla="*/ 1163782 w 1579418"/>
              <a:gd name="connsiteY26" fmla="*/ 207818 h 2840181"/>
              <a:gd name="connsiteX27" fmla="*/ 1288472 w 1579418"/>
              <a:gd name="connsiteY27" fmla="*/ 249381 h 2840181"/>
              <a:gd name="connsiteX28" fmla="*/ 1302327 w 1579418"/>
              <a:gd name="connsiteY28" fmla="*/ 304800 h 2840181"/>
              <a:gd name="connsiteX29" fmla="*/ 1246909 w 1579418"/>
              <a:gd name="connsiteY29" fmla="*/ 374072 h 2840181"/>
              <a:gd name="connsiteX30" fmla="*/ 1122218 w 1579418"/>
              <a:gd name="connsiteY30" fmla="*/ 484909 h 2840181"/>
              <a:gd name="connsiteX31" fmla="*/ 1066800 w 1579418"/>
              <a:gd name="connsiteY31" fmla="*/ 581891 h 284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79418" h="2840181">
                <a:moveTo>
                  <a:pt x="1579418" y="2840181"/>
                </a:moveTo>
                <a:cubicBezTo>
                  <a:pt x="1369393" y="2805178"/>
                  <a:pt x="1613163" y="2851430"/>
                  <a:pt x="1205345" y="2715491"/>
                </a:cubicBezTo>
                <a:cubicBezTo>
                  <a:pt x="1054273" y="2665134"/>
                  <a:pt x="890577" y="2648161"/>
                  <a:pt x="748145" y="2576945"/>
                </a:cubicBezTo>
                <a:cubicBezTo>
                  <a:pt x="504371" y="2455058"/>
                  <a:pt x="644675" y="2547116"/>
                  <a:pt x="540327" y="2452254"/>
                </a:cubicBezTo>
                <a:cubicBezTo>
                  <a:pt x="453206" y="2373053"/>
                  <a:pt x="350643" y="2308667"/>
                  <a:pt x="277091" y="2216727"/>
                </a:cubicBezTo>
                <a:cubicBezTo>
                  <a:pt x="240145" y="2170545"/>
                  <a:pt x="200881" y="2126126"/>
                  <a:pt x="166254" y="2078181"/>
                </a:cubicBezTo>
                <a:cubicBezTo>
                  <a:pt x="140746" y="2042862"/>
                  <a:pt x="118935" y="2004978"/>
                  <a:pt x="96982" y="1967345"/>
                </a:cubicBezTo>
                <a:cubicBezTo>
                  <a:pt x="72583" y="1925519"/>
                  <a:pt x="52647" y="1875354"/>
                  <a:pt x="41563" y="1828800"/>
                </a:cubicBezTo>
                <a:cubicBezTo>
                  <a:pt x="25200" y="1760076"/>
                  <a:pt x="0" y="1620981"/>
                  <a:pt x="0" y="1620981"/>
                </a:cubicBezTo>
                <a:cubicBezTo>
                  <a:pt x="1471" y="1597443"/>
                  <a:pt x="13739" y="1279427"/>
                  <a:pt x="41563" y="1233054"/>
                </a:cubicBezTo>
                <a:lnTo>
                  <a:pt x="83127" y="1163781"/>
                </a:lnTo>
                <a:cubicBezTo>
                  <a:pt x="96884" y="1108756"/>
                  <a:pt x="115637" y="1027726"/>
                  <a:pt x="138545" y="983672"/>
                </a:cubicBezTo>
                <a:cubicBezTo>
                  <a:pt x="178745" y="906364"/>
                  <a:pt x="227122" y="833384"/>
                  <a:pt x="277091" y="762000"/>
                </a:cubicBezTo>
                <a:cubicBezTo>
                  <a:pt x="292072" y="740598"/>
                  <a:pt x="316470" y="727203"/>
                  <a:pt x="332509" y="706581"/>
                </a:cubicBezTo>
                <a:cubicBezTo>
                  <a:pt x="418371" y="596186"/>
                  <a:pt x="321140" y="665048"/>
                  <a:pt x="457200" y="540327"/>
                </a:cubicBezTo>
                <a:cubicBezTo>
                  <a:pt x="513070" y="489113"/>
                  <a:pt x="586978" y="466168"/>
                  <a:pt x="651163" y="429491"/>
                </a:cubicBezTo>
                <a:cubicBezTo>
                  <a:pt x="680078" y="412968"/>
                  <a:pt x="703809" y="387484"/>
                  <a:pt x="734291" y="374072"/>
                </a:cubicBezTo>
                <a:cubicBezTo>
                  <a:pt x="819883" y="336412"/>
                  <a:pt x="908815" y="306663"/>
                  <a:pt x="997527" y="277091"/>
                </a:cubicBezTo>
                <a:cubicBezTo>
                  <a:pt x="1025236" y="267854"/>
                  <a:pt x="1052678" y="257774"/>
                  <a:pt x="1080654" y="249381"/>
                </a:cubicBezTo>
                <a:cubicBezTo>
                  <a:pt x="1119775" y="237645"/>
                  <a:pt x="1165808" y="229580"/>
                  <a:pt x="1205345" y="221672"/>
                </a:cubicBezTo>
                <a:cubicBezTo>
                  <a:pt x="1223818" y="212436"/>
                  <a:pt x="1256712" y="214215"/>
                  <a:pt x="1260763" y="193963"/>
                </a:cubicBezTo>
                <a:cubicBezTo>
                  <a:pt x="1264606" y="174751"/>
                  <a:pt x="1234666" y="164429"/>
                  <a:pt x="1219200" y="152400"/>
                </a:cubicBezTo>
                <a:cubicBezTo>
                  <a:pt x="1192913" y="131954"/>
                  <a:pt x="1160714" y="119383"/>
                  <a:pt x="1136072" y="96981"/>
                </a:cubicBezTo>
                <a:cubicBezTo>
                  <a:pt x="1017727" y="-10606"/>
                  <a:pt x="1117102" y="30621"/>
                  <a:pt x="1025236" y="0"/>
                </a:cubicBezTo>
                <a:cubicBezTo>
                  <a:pt x="1020618" y="13854"/>
                  <a:pt x="1006764" y="27709"/>
                  <a:pt x="1011382" y="41563"/>
                </a:cubicBezTo>
                <a:cubicBezTo>
                  <a:pt x="1017578" y="60151"/>
                  <a:pt x="1040916" y="67661"/>
                  <a:pt x="1052945" y="83127"/>
                </a:cubicBezTo>
                <a:cubicBezTo>
                  <a:pt x="1097489" y="140398"/>
                  <a:pt x="1098143" y="177523"/>
                  <a:pt x="1163782" y="207818"/>
                </a:cubicBezTo>
                <a:cubicBezTo>
                  <a:pt x="1203561" y="226178"/>
                  <a:pt x="1288472" y="249381"/>
                  <a:pt x="1288472" y="249381"/>
                </a:cubicBezTo>
                <a:cubicBezTo>
                  <a:pt x="1293090" y="267854"/>
                  <a:pt x="1308348" y="286736"/>
                  <a:pt x="1302327" y="304800"/>
                </a:cubicBezTo>
                <a:cubicBezTo>
                  <a:pt x="1292976" y="332853"/>
                  <a:pt x="1267819" y="353162"/>
                  <a:pt x="1246909" y="374072"/>
                </a:cubicBezTo>
                <a:cubicBezTo>
                  <a:pt x="1157652" y="463329"/>
                  <a:pt x="1184440" y="413799"/>
                  <a:pt x="1122218" y="484909"/>
                </a:cubicBezTo>
                <a:cubicBezTo>
                  <a:pt x="1061030" y="554838"/>
                  <a:pt x="1066800" y="526658"/>
                  <a:pt x="1066800" y="581891"/>
                </a:cubicBezTo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78" name="Forme libre : forme 77">
            <a:extLst>
              <a:ext uri="{FF2B5EF4-FFF2-40B4-BE49-F238E27FC236}">
                <a16:creationId xmlns:a16="http://schemas.microsoft.com/office/drawing/2014/main" id="{4214753B-C180-D48C-D76A-0CEE804CE234}"/>
              </a:ext>
            </a:extLst>
          </p:cNvPr>
          <p:cNvSpPr/>
          <p:nvPr/>
        </p:nvSpPr>
        <p:spPr>
          <a:xfrm>
            <a:off x="7620000" y="2519856"/>
            <a:ext cx="1925782" cy="3950217"/>
          </a:xfrm>
          <a:custGeom>
            <a:avLst/>
            <a:gdLst>
              <a:gd name="connsiteX0" fmla="*/ 0 w 1925782"/>
              <a:gd name="connsiteY0" fmla="*/ 3950217 h 3950217"/>
              <a:gd name="connsiteX1" fmla="*/ 457200 w 1925782"/>
              <a:gd name="connsiteY1" fmla="*/ 3894799 h 3950217"/>
              <a:gd name="connsiteX2" fmla="*/ 623455 w 1925782"/>
              <a:gd name="connsiteY2" fmla="*/ 3867089 h 3950217"/>
              <a:gd name="connsiteX3" fmla="*/ 734291 w 1925782"/>
              <a:gd name="connsiteY3" fmla="*/ 3811671 h 3950217"/>
              <a:gd name="connsiteX4" fmla="*/ 845127 w 1925782"/>
              <a:gd name="connsiteY4" fmla="*/ 3770108 h 3950217"/>
              <a:gd name="connsiteX5" fmla="*/ 1330036 w 1925782"/>
              <a:gd name="connsiteY5" fmla="*/ 3382180 h 3950217"/>
              <a:gd name="connsiteX6" fmla="*/ 1620982 w 1925782"/>
              <a:gd name="connsiteY6" fmla="*/ 2911126 h 3950217"/>
              <a:gd name="connsiteX7" fmla="*/ 1925782 w 1925782"/>
              <a:gd name="connsiteY7" fmla="*/ 2176835 h 3950217"/>
              <a:gd name="connsiteX8" fmla="*/ 1828800 w 1925782"/>
              <a:gd name="connsiteY8" fmla="*/ 1969017 h 3950217"/>
              <a:gd name="connsiteX9" fmla="*/ 1787236 w 1925782"/>
              <a:gd name="connsiteY9" fmla="*/ 1816617 h 3950217"/>
              <a:gd name="connsiteX10" fmla="*/ 1745673 w 1925782"/>
              <a:gd name="connsiteY10" fmla="*/ 1733489 h 3950217"/>
              <a:gd name="connsiteX11" fmla="*/ 1704109 w 1925782"/>
              <a:gd name="connsiteY11" fmla="*/ 1622653 h 3950217"/>
              <a:gd name="connsiteX12" fmla="*/ 1690255 w 1925782"/>
              <a:gd name="connsiteY12" fmla="*/ 1567235 h 3950217"/>
              <a:gd name="connsiteX13" fmla="*/ 1565564 w 1925782"/>
              <a:gd name="connsiteY13" fmla="*/ 1387126 h 3950217"/>
              <a:gd name="connsiteX14" fmla="*/ 1496291 w 1925782"/>
              <a:gd name="connsiteY14" fmla="*/ 1290144 h 3950217"/>
              <a:gd name="connsiteX15" fmla="*/ 1371600 w 1925782"/>
              <a:gd name="connsiteY15" fmla="*/ 1165453 h 3950217"/>
              <a:gd name="connsiteX16" fmla="*/ 1136073 w 1925782"/>
              <a:gd name="connsiteY16" fmla="*/ 916071 h 3950217"/>
              <a:gd name="connsiteX17" fmla="*/ 1025236 w 1925782"/>
              <a:gd name="connsiteY17" fmla="*/ 805235 h 3950217"/>
              <a:gd name="connsiteX18" fmla="*/ 900545 w 1925782"/>
              <a:gd name="connsiteY18" fmla="*/ 708253 h 3950217"/>
              <a:gd name="connsiteX19" fmla="*/ 831273 w 1925782"/>
              <a:gd name="connsiteY19" fmla="*/ 652835 h 3950217"/>
              <a:gd name="connsiteX20" fmla="*/ 665018 w 1925782"/>
              <a:gd name="connsiteY20" fmla="*/ 417308 h 3950217"/>
              <a:gd name="connsiteX21" fmla="*/ 540327 w 1925782"/>
              <a:gd name="connsiteY21" fmla="*/ 320326 h 3950217"/>
              <a:gd name="connsiteX22" fmla="*/ 484909 w 1925782"/>
              <a:gd name="connsiteY22" fmla="*/ 278762 h 3950217"/>
              <a:gd name="connsiteX23" fmla="*/ 401782 w 1925782"/>
              <a:gd name="connsiteY23" fmla="*/ 140217 h 3950217"/>
              <a:gd name="connsiteX24" fmla="*/ 374073 w 1925782"/>
              <a:gd name="connsiteY24" fmla="*/ 98653 h 3950217"/>
              <a:gd name="connsiteX25" fmla="*/ 332509 w 1925782"/>
              <a:gd name="connsiteY25" fmla="*/ 84799 h 3950217"/>
              <a:gd name="connsiteX26" fmla="*/ 290945 w 1925782"/>
              <a:gd name="connsiteY26" fmla="*/ 57089 h 3950217"/>
              <a:gd name="connsiteX27" fmla="*/ 360218 w 1925782"/>
              <a:gd name="connsiteY27" fmla="*/ 237199 h 3950217"/>
              <a:gd name="connsiteX28" fmla="*/ 387927 w 1925782"/>
              <a:gd name="connsiteY28" fmla="*/ 348035 h 3950217"/>
              <a:gd name="connsiteX29" fmla="*/ 415636 w 1925782"/>
              <a:gd name="connsiteY29" fmla="*/ 445017 h 3950217"/>
              <a:gd name="connsiteX30" fmla="*/ 415636 w 1925782"/>
              <a:gd name="connsiteY30" fmla="*/ 223344 h 3950217"/>
              <a:gd name="connsiteX31" fmla="*/ 387927 w 1925782"/>
              <a:gd name="connsiteY31" fmla="*/ 167926 h 3950217"/>
              <a:gd name="connsiteX32" fmla="*/ 374073 w 1925782"/>
              <a:gd name="connsiteY32" fmla="*/ 57089 h 3950217"/>
              <a:gd name="connsiteX33" fmla="*/ 346364 w 1925782"/>
              <a:gd name="connsiteY33" fmla="*/ 1671 h 3950217"/>
              <a:gd name="connsiteX34" fmla="*/ 401782 w 1925782"/>
              <a:gd name="connsiteY34" fmla="*/ 43235 h 3950217"/>
              <a:gd name="connsiteX35" fmla="*/ 443345 w 1925782"/>
              <a:gd name="connsiteY35" fmla="*/ 57089 h 3950217"/>
              <a:gd name="connsiteX36" fmla="*/ 526473 w 1925782"/>
              <a:gd name="connsiteY36" fmla="*/ 126362 h 3950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925782" h="3950217">
                <a:moveTo>
                  <a:pt x="0" y="3950217"/>
                </a:moveTo>
                <a:cubicBezTo>
                  <a:pt x="327262" y="3898544"/>
                  <a:pt x="174629" y="3914982"/>
                  <a:pt x="457200" y="3894799"/>
                </a:cubicBezTo>
                <a:cubicBezTo>
                  <a:pt x="512618" y="3885562"/>
                  <a:pt x="569642" y="3883233"/>
                  <a:pt x="623455" y="3867089"/>
                </a:cubicBezTo>
                <a:cubicBezTo>
                  <a:pt x="663019" y="3855220"/>
                  <a:pt x="696448" y="3828227"/>
                  <a:pt x="734291" y="3811671"/>
                </a:cubicBezTo>
                <a:cubicBezTo>
                  <a:pt x="770440" y="3795856"/>
                  <a:pt x="810777" y="3789523"/>
                  <a:pt x="845127" y="3770108"/>
                </a:cubicBezTo>
                <a:cubicBezTo>
                  <a:pt x="992463" y="3686831"/>
                  <a:pt x="1235652" y="3501886"/>
                  <a:pt x="1330036" y="3382180"/>
                </a:cubicBezTo>
                <a:cubicBezTo>
                  <a:pt x="1444304" y="3237256"/>
                  <a:pt x="1537654" y="3075797"/>
                  <a:pt x="1620982" y="2911126"/>
                </a:cubicBezTo>
                <a:cubicBezTo>
                  <a:pt x="1866756" y="2425429"/>
                  <a:pt x="1856287" y="2454805"/>
                  <a:pt x="1925782" y="2176835"/>
                </a:cubicBezTo>
                <a:cubicBezTo>
                  <a:pt x="1868985" y="2077439"/>
                  <a:pt x="1864153" y="2080967"/>
                  <a:pt x="1828800" y="1969017"/>
                </a:cubicBezTo>
                <a:cubicBezTo>
                  <a:pt x="1812944" y="1918806"/>
                  <a:pt x="1804761" y="1866271"/>
                  <a:pt x="1787236" y="1816617"/>
                </a:cubicBezTo>
                <a:cubicBezTo>
                  <a:pt x="1776925" y="1787403"/>
                  <a:pt x="1757876" y="1761964"/>
                  <a:pt x="1745673" y="1733489"/>
                </a:cubicBezTo>
                <a:cubicBezTo>
                  <a:pt x="1730130" y="1697222"/>
                  <a:pt x="1716587" y="1660086"/>
                  <a:pt x="1704109" y="1622653"/>
                </a:cubicBezTo>
                <a:cubicBezTo>
                  <a:pt x="1698088" y="1604589"/>
                  <a:pt x="1698770" y="1584266"/>
                  <a:pt x="1690255" y="1567235"/>
                </a:cubicBezTo>
                <a:cubicBezTo>
                  <a:pt x="1641061" y="1468847"/>
                  <a:pt x="1623933" y="1464951"/>
                  <a:pt x="1565564" y="1387126"/>
                </a:cubicBezTo>
                <a:cubicBezTo>
                  <a:pt x="1541728" y="1355344"/>
                  <a:pt x="1522452" y="1320042"/>
                  <a:pt x="1496291" y="1290144"/>
                </a:cubicBezTo>
                <a:cubicBezTo>
                  <a:pt x="1457584" y="1245908"/>
                  <a:pt x="1406868" y="1212477"/>
                  <a:pt x="1371600" y="1165453"/>
                </a:cubicBezTo>
                <a:cubicBezTo>
                  <a:pt x="1275175" y="1036887"/>
                  <a:pt x="1346363" y="1126362"/>
                  <a:pt x="1136073" y="916071"/>
                </a:cubicBezTo>
                <a:lnTo>
                  <a:pt x="1025236" y="805235"/>
                </a:lnTo>
                <a:lnTo>
                  <a:pt x="900545" y="708253"/>
                </a:lnTo>
                <a:cubicBezTo>
                  <a:pt x="877293" y="689984"/>
                  <a:pt x="847676" y="677439"/>
                  <a:pt x="831273" y="652835"/>
                </a:cubicBezTo>
                <a:cubicBezTo>
                  <a:pt x="822210" y="639241"/>
                  <a:pt x="685961" y="429874"/>
                  <a:pt x="665018" y="417308"/>
                </a:cubicBezTo>
                <a:cubicBezTo>
                  <a:pt x="538458" y="341372"/>
                  <a:pt x="648630" y="415092"/>
                  <a:pt x="540327" y="320326"/>
                </a:cubicBezTo>
                <a:cubicBezTo>
                  <a:pt x="522949" y="305120"/>
                  <a:pt x="500250" y="296020"/>
                  <a:pt x="484909" y="278762"/>
                </a:cubicBezTo>
                <a:cubicBezTo>
                  <a:pt x="430682" y="217757"/>
                  <a:pt x="436541" y="201045"/>
                  <a:pt x="401782" y="140217"/>
                </a:cubicBezTo>
                <a:cubicBezTo>
                  <a:pt x="393521" y="125760"/>
                  <a:pt x="387075" y="109055"/>
                  <a:pt x="374073" y="98653"/>
                </a:cubicBezTo>
                <a:cubicBezTo>
                  <a:pt x="362669" y="89530"/>
                  <a:pt x="346364" y="89417"/>
                  <a:pt x="332509" y="84799"/>
                </a:cubicBezTo>
                <a:cubicBezTo>
                  <a:pt x="318654" y="75562"/>
                  <a:pt x="287966" y="40706"/>
                  <a:pt x="290945" y="57089"/>
                </a:cubicBezTo>
                <a:cubicBezTo>
                  <a:pt x="302452" y="120376"/>
                  <a:pt x="339877" y="176176"/>
                  <a:pt x="360218" y="237199"/>
                </a:cubicBezTo>
                <a:cubicBezTo>
                  <a:pt x="372261" y="273327"/>
                  <a:pt x="375884" y="311907"/>
                  <a:pt x="387927" y="348035"/>
                </a:cubicBezTo>
                <a:cubicBezTo>
                  <a:pt x="407803" y="407663"/>
                  <a:pt x="398240" y="375431"/>
                  <a:pt x="415636" y="445017"/>
                </a:cubicBezTo>
                <a:cubicBezTo>
                  <a:pt x="435067" y="347865"/>
                  <a:pt x="441215" y="351237"/>
                  <a:pt x="415636" y="223344"/>
                </a:cubicBezTo>
                <a:cubicBezTo>
                  <a:pt x="411586" y="203092"/>
                  <a:pt x="397163" y="186399"/>
                  <a:pt x="387927" y="167926"/>
                </a:cubicBezTo>
                <a:cubicBezTo>
                  <a:pt x="383309" y="130980"/>
                  <a:pt x="383103" y="93211"/>
                  <a:pt x="374073" y="57089"/>
                </a:cubicBezTo>
                <a:cubicBezTo>
                  <a:pt x="369064" y="37053"/>
                  <a:pt x="327891" y="10907"/>
                  <a:pt x="346364" y="1671"/>
                </a:cubicBezTo>
                <a:cubicBezTo>
                  <a:pt x="367017" y="-8655"/>
                  <a:pt x="381733" y="31779"/>
                  <a:pt x="401782" y="43235"/>
                </a:cubicBezTo>
                <a:cubicBezTo>
                  <a:pt x="414462" y="50480"/>
                  <a:pt x="429491" y="52471"/>
                  <a:pt x="443345" y="57089"/>
                </a:cubicBezTo>
                <a:cubicBezTo>
                  <a:pt x="517718" y="116588"/>
                  <a:pt x="491707" y="91599"/>
                  <a:pt x="526473" y="126362"/>
                </a:cubicBezTo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79" name="Forme libre : forme 78">
            <a:extLst>
              <a:ext uri="{FF2B5EF4-FFF2-40B4-BE49-F238E27FC236}">
                <a16:creationId xmlns:a16="http://schemas.microsoft.com/office/drawing/2014/main" id="{28AA15F6-72AB-7D8D-BF69-5F05CBEE3709}"/>
              </a:ext>
            </a:extLst>
          </p:cNvPr>
          <p:cNvSpPr/>
          <p:nvPr/>
        </p:nvSpPr>
        <p:spPr>
          <a:xfrm>
            <a:off x="4142509" y="997518"/>
            <a:ext cx="3922476" cy="5583391"/>
          </a:xfrm>
          <a:custGeom>
            <a:avLst/>
            <a:gdLst>
              <a:gd name="connsiteX0" fmla="*/ 2050473 w 3922476"/>
              <a:gd name="connsiteY0" fmla="*/ 5583391 h 5583391"/>
              <a:gd name="connsiteX1" fmla="*/ 1551709 w 3922476"/>
              <a:gd name="connsiteY1" fmla="*/ 5569537 h 5583391"/>
              <a:gd name="connsiteX2" fmla="*/ 1260764 w 3922476"/>
              <a:gd name="connsiteY2" fmla="*/ 5472555 h 5583391"/>
              <a:gd name="connsiteX3" fmla="*/ 831273 w 3922476"/>
              <a:gd name="connsiteY3" fmla="*/ 5375573 h 5583391"/>
              <a:gd name="connsiteX4" fmla="*/ 540327 w 3922476"/>
              <a:gd name="connsiteY4" fmla="*/ 5237027 h 5583391"/>
              <a:gd name="connsiteX5" fmla="*/ 387927 w 3922476"/>
              <a:gd name="connsiteY5" fmla="*/ 4987646 h 5583391"/>
              <a:gd name="connsiteX6" fmla="*/ 221673 w 3922476"/>
              <a:gd name="connsiteY6" fmla="*/ 4572009 h 5583391"/>
              <a:gd name="connsiteX7" fmla="*/ 55418 w 3922476"/>
              <a:gd name="connsiteY7" fmla="*/ 3726882 h 5583391"/>
              <a:gd name="connsiteX8" fmla="*/ 41564 w 3922476"/>
              <a:gd name="connsiteY8" fmla="*/ 3685318 h 5583391"/>
              <a:gd name="connsiteX9" fmla="*/ 0 w 3922476"/>
              <a:gd name="connsiteY9" fmla="*/ 3532918 h 5583391"/>
              <a:gd name="connsiteX10" fmla="*/ 13855 w 3922476"/>
              <a:gd name="connsiteY10" fmla="*/ 2770918 h 5583391"/>
              <a:gd name="connsiteX11" fmla="*/ 41564 w 3922476"/>
              <a:gd name="connsiteY11" fmla="*/ 2632373 h 5583391"/>
              <a:gd name="connsiteX12" fmla="*/ 152400 w 3922476"/>
              <a:gd name="connsiteY12" fmla="*/ 2064337 h 5583391"/>
              <a:gd name="connsiteX13" fmla="*/ 249382 w 3922476"/>
              <a:gd name="connsiteY13" fmla="*/ 1759537 h 5583391"/>
              <a:gd name="connsiteX14" fmla="*/ 554182 w 3922476"/>
              <a:gd name="connsiteY14" fmla="*/ 1163791 h 5583391"/>
              <a:gd name="connsiteX15" fmla="*/ 623455 w 3922476"/>
              <a:gd name="connsiteY15" fmla="*/ 1039100 h 5583391"/>
              <a:gd name="connsiteX16" fmla="*/ 748146 w 3922476"/>
              <a:gd name="connsiteY16" fmla="*/ 983682 h 5583391"/>
              <a:gd name="connsiteX17" fmla="*/ 900546 w 3922476"/>
              <a:gd name="connsiteY17" fmla="*/ 900555 h 5583391"/>
              <a:gd name="connsiteX18" fmla="*/ 1080655 w 3922476"/>
              <a:gd name="connsiteY18" fmla="*/ 886700 h 5583391"/>
              <a:gd name="connsiteX19" fmla="*/ 1385455 w 3922476"/>
              <a:gd name="connsiteY19" fmla="*/ 789718 h 5583391"/>
              <a:gd name="connsiteX20" fmla="*/ 1524000 w 3922476"/>
              <a:gd name="connsiteY20" fmla="*/ 748155 h 5583391"/>
              <a:gd name="connsiteX21" fmla="*/ 1717964 w 3922476"/>
              <a:gd name="connsiteY21" fmla="*/ 734300 h 5583391"/>
              <a:gd name="connsiteX22" fmla="*/ 2576946 w 3922476"/>
              <a:gd name="connsiteY22" fmla="*/ 554191 h 5583391"/>
              <a:gd name="connsiteX23" fmla="*/ 2729346 w 3922476"/>
              <a:gd name="connsiteY23" fmla="*/ 540337 h 5583391"/>
              <a:gd name="connsiteX24" fmla="*/ 2867891 w 3922476"/>
              <a:gd name="connsiteY24" fmla="*/ 484918 h 5583391"/>
              <a:gd name="connsiteX25" fmla="*/ 3103418 w 3922476"/>
              <a:gd name="connsiteY25" fmla="*/ 401791 h 5583391"/>
              <a:gd name="connsiteX26" fmla="*/ 3144982 w 3922476"/>
              <a:gd name="connsiteY26" fmla="*/ 360227 h 5583391"/>
              <a:gd name="connsiteX27" fmla="*/ 3228109 w 3922476"/>
              <a:gd name="connsiteY27" fmla="*/ 332518 h 5583391"/>
              <a:gd name="connsiteX28" fmla="*/ 3297382 w 3922476"/>
              <a:gd name="connsiteY28" fmla="*/ 304809 h 5583391"/>
              <a:gd name="connsiteX29" fmla="*/ 3394364 w 3922476"/>
              <a:gd name="connsiteY29" fmla="*/ 277100 h 5583391"/>
              <a:gd name="connsiteX30" fmla="*/ 3560618 w 3922476"/>
              <a:gd name="connsiteY30" fmla="*/ 249391 h 5583391"/>
              <a:gd name="connsiteX31" fmla="*/ 3810000 w 3922476"/>
              <a:gd name="connsiteY31" fmla="*/ 207827 h 5583391"/>
              <a:gd name="connsiteX32" fmla="*/ 3879273 w 3922476"/>
              <a:gd name="connsiteY32" fmla="*/ 193973 h 5583391"/>
              <a:gd name="connsiteX33" fmla="*/ 3920836 w 3922476"/>
              <a:gd name="connsiteY33" fmla="*/ 166264 h 5583391"/>
              <a:gd name="connsiteX34" fmla="*/ 3810000 w 3922476"/>
              <a:gd name="connsiteY34" fmla="*/ 96991 h 5583391"/>
              <a:gd name="connsiteX35" fmla="*/ 3685309 w 3922476"/>
              <a:gd name="connsiteY35" fmla="*/ 55427 h 5583391"/>
              <a:gd name="connsiteX36" fmla="*/ 3588327 w 3922476"/>
              <a:gd name="connsiteY36" fmla="*/ 13864 h 5583391"/>
              <a:gd name="connsiteX37" fmla="*/ 3685309 w 3922476"/>
              <a:gd name="connsiteY37" fmla="*/ 27718 h 5583391"/>
              <a:gd name="connsiteX38" fmla="*/ 3782291 w 3922476"/>
              <a:gd name="connsiteY38" fmla="*/ 69282 h 5583391"/>
              <a:gd name="connsiteX39" fmla="*/ 3879273 w 3922476"/>
              <a:gd name="connsiteY39" fmla="*/ 110846 h 5583391"/>
              <a:gd name="connsiteX40" fmla="*/ 3906982 w 3922476"/>
              <a:gd name="connsiteY40" fmla="*/ 152409 h 5583391"/>
              <a:gd name="connsiteX41" fmla="*/ 3837709 w 3922476"/>
              <a:gd name="connsiteY41" fmla="*/ 429500 h 5583391"/>
              <a:gd name="connsiteX42" fmla="*/ 3754582 w 3922476"/>
              <a:gd name="connsiteY42" fmla="*/ 512627 h 558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922476" h="5583391">
                <a:moveTo>
                  <a:pt x="2050473" y="5583391"/>
                </a:moveTo>
                <a:lnTo>
                  <a:pt x="1551709" y="5569537"/>
                </a:lnTo>
                <a:cubicBezTo>
                  <a:pt x="1450474" y="5555329"/>
                  <a:pt x="1359058" y="5500639"/>
                  <a:pt x="1260764" y="5472555"/>
                </a:cubicBezTo>
                <a:cubicBezTo>
                  <a:pt x="1111092" y="5429791"/>
                  <a:pt x="979192" y="5405157"/>
                  <a:pt x="831273" y="5375573"/>
                </a:cubicBezTo>
                <a:cubicBezTo>
                  <a:pt x="734291" y="5329391"/>
                  <a:pt x="616282" y="5312982"/>
                  <a:pt x="540327" y="5237027"/>
                </a:cubicBezTo>
                <a:cubicBezTo>
                  <a:pt x="443221" y="5139921"/>
                  <a:pt x="470511" y="5178895"/>
                  <a:pt x="387927" y="4987646"/>
                </a:cubicBezTo>
                <a:cubicBezTo>
                  <a:pt x="328772" y="4850654"/>
                  <a:pt x="264550" y="4714934"/>
                  <a:pt x="221673" y="4572009"/>
                </a:cubicBezTo>
                <a:cubicBezTo>
                  <a:pt x="86863" y="4122641"/>
                  <a:pt x="117869" y="4101588"/>
                  <a:pt x="55418" y="3726882"/>
                </a:cubicBezTo>
                <a:cubicBezTo>
                  <a:pt x="53017" y="3712477"/>
                  <a:pt x="45576" y="3699360"/>
                  <a:pt x="41564" y="3685318"/>
                </a:cubicBezTo>
                <a:cubicBezTo>
                  <a:pt x="27099" y="3634689"/>
                  <a:pt x="13855" y="3583718"/>
                  <a:pt x="0" y="3532918"/>
                </a:cubicBezTo>
                <a:cubicBezTo>
                  <a:pt x="4618" y="3278918"/>
                  <a:pt x="2142" y="3024690"/>
                  <a:pt x="13855" y="2770918"/>
                </a:cubicBezTo>
                <a:cubicBezTo>
                  <a:pt x="16026" y="2723872"/>
                  <a:pt x="35473" y="2679074"/>
                  <a:pt x="41564" y="2632373"/>
                </a:cubicBezTo>
                <a:cubicBezTo>
                  <a:pt x="91722" y="2247824"/>
                  <a:pt x="-16920" y="2669050"/>
                  <a:pt x="152400" y="2064337"/>
                </a:cubicBezTo>
                <a:cubicBezTo>
                  <a:pt x="181148" y="1961667"/>
                  <a:pt x="200820" y="1854454"/>
                  <a:pt x="249382" y="1759537"/>
                </a:cubicBezTo>
                <a:cubicBezTo>
                  <a:pt x="350982" y="1560955"/>
                  <a:pt x="451391" y="1361759"/>
                  <a:pt x="554182" y="1163791"/>
                </a:cubicBezTo>
                <a:cubicBezTo>
                  <a:pt x="576092" y="1121593"/>
                  <a:pt x="580006" y="1058411"/>
                  <a:pt x="623455" y="1039100"/>
                </a:cubicBezTo>
                <a:cubicBezTo>
                  <a:pt x="665019" y="1020627"/>
                  <a:pt x="707464" y="1004023"/>
                  <a:pt x="748146" y="983682"/>
                </a:cubicBezTo>
                <a:cubicBezTo>
                  <a:pt x="799903" y="957804"/>
                  <a:pt x="844995" y="916757"/>
                  <a:pt x="900546" y="900555"/>
                </a:cubicBezTo>
                <a:cubicBezTo>
                  <a:pt x="958351" y="883695"/>
                  <a:pt x="1020619" y="891318"/>
                  <a:pt x="1080655" y="886700"/>
                </a:cubicBezTo>
                <a:cubicBezTo>
                  <a:pt x="1305588" y="796727"/>
                  <a:pt x="1132645" y="858666"/>
                  <a:pt x="1385455" y="789718"/>
                </a:cubicBezTo>
                <a:cubicBezTo>
                  <a:pt x="1431971" y="777032"/>
                  <a:pt x="1476441" y="756081"/>
                  <a:pt x="1524000" y="748155"/>
                </a:cubicBezTo>
                <a:cubicBezTo>
                  <a:pt x="1587937" y="737499"/>
                  <a:pt x="1653309" y="738918"/>
                  <a:pt x="1717964" y="734300"/>
                </a:cubicBezTo>
                <a:cubicBezTo>
                  <a:pt x="1909418" y="690118"/>
                  <a:pt x="2415996" y="568822"/>
                  <a:pt x="2576946" y="554191"/>
                </a:cubicBezTo>
                <a:lnTo>
                  <a:pt x="2729346" y="540337"/>
                </a:lnTo>
                <a:cubicBezTo>
                  <a:pt x="2775528" y="521864"/>
                  <a:pt x="2820944" y="501349"/>
                  <a:pt x="2867891" y="484918"/>
                </a:cubicBezTo>
                <a:cubicBezTo>
                  <a:pt x="3149737" y="386271"/>
                  <a:pt x="2882161" y="496616"/>
                  <a:pt x="3103418" y="401791"/>
                </a:cubicBezTo>
                <a:cubicBezTo>
                  <a:pt x="3117273" y="387936"/>
                  <a:pt x="3127854" y="369742"/>
                  <a:pt x="3144982" y="360227"/>
                </a:cubicBezTo>
                <a:cubicBezTo>
                  <a:pt x="3170514" y="346042"/>
                  <a:pt x="3200660" y="342500"/>
                  <a:pt x="3228109" y="332518"/>
                </a:cubicBezTo>
                <a:cubicBezTo>
                  <a:pt x="3251481" y="324019"/>
                  <a:pt x="3273788" y="312673"/>
                  <a:pt x="3297382" y="304809"/>
                </a:cubicBezTo>
                <a:cubicBezTo>
                  <a:pt x="3329278" y="294177"/>
                  <a:pt x="3361464" y="284026"/>
                  <a:pt x="3394364" y="277100"/>
                </a:cubicBezTo>
                <a:cubicBezTo>
                  <a:pt x="3449341" y="265526"/>
                  <a:pt x="3506597" y="264825"/>
                  <a:pt x="3560618" y="249391"/>
                </a:cubicBezTo>
                <a:cubicBezTo>
                  <a:pt x="3706647" y="207669"/>
                  <a:pt x="3624117" y="224726"/>
                  <a:pt x="3810000" y="207827"/>
                </a:cubicBezTo>
                <a:cubicBezTo>
                  <a:pt x="3833091" y="203209"/>
                  <a:pt x="3857224" y="202241"/>
                  <a:pt x="3879273" y="193973"/>
                </a:cubicBezTo>
                <a:cubicBezTo>
                  <a:pt x="3894864" y="188127"/>
                  <a:pt x="3930514" y="179813"/>
                  <a:pt x="3920836" y="166264"/>
                </a:cubicBezTo>
                <a:cubicBezTo>
                  <a:pt x="3895513" y="130811"/>
                  <a:pt x="3849421" y="115542"/>
                  <a:pt x="3810000" y="96991"/>
                </a:cubicBezTo>
                <a:cubicBezTo>
                  <a:pt x="3770358" y="78336"/>
                  <a:pt x="3724496" y="75020"/>
                  <a:pt x="3685309" y="55427"/>
                </a:cubicBezTo>
                <a:cubicBezTo>
                  <a:pt x="3616829" y="21187"/>
                  <a:pt x="3649484" y="34249"/>
                  <a:pt x="3588327" y="13864"/>
                </a:cubicBezTo>
                <a:cubicBezTo>
                  <a:pt x="3652278" y="-7453"/>
                  <a:pt x="3612878" y="-5205"/>
                  <a:pt x="3685309" y="27718"/>
                </a:cubicBezTo>
                <a:cubicBezTo>
                  <a:pt x="3717328" y="42272"/>
                  <a:pt x="3750272" y="54728"/>
                  <a:pt x="3782291" y="69282"/>
                </a:cubicBezTo>
                <a:cubicBezTo>
                  <a:pt x="3876452" y="112083"/>
                  <a:pt x="3799957" y="84407"/>
                  <a:pt x="3879273" y="110846"/>
                </a:cubicBezTo>
                <a:cubicBezTo>
                  <a:pt x="3888509" y="124700"/>
                  <a:pt x="3902601" y="136345"/>
                  <a:pt x="3906982" y="152409"/>
                </a:cubicBezTo>
                <a:cubicBezTo>
                  <a:pt x="3940784" y="276352"/>
                  <a:pt x="3917080" y="310444"/>
                  <a:pt x="3837709" y="429500"/>
                </a:cubicBezTo>
                <a:cubicBezTo>
                  <a:pt x="3777168" y="520312"/>
                  <a:pt x="3815593" y="512627"/>
                  <a:pt x="3754582" y="512627"/>
                </a:cubicBezTo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pic>
        <p:nvPicPr>
          <p:cNvPr id="80" name="Image 79">
            <a:extLst>
              <a:ext uri="{FF2B5EF4-FFF2-40B4-BE49-F238E27FC236}">
                <a16:creationId xmlns:a16="http://schemas.microsoft.com/office/drawing/2014/main" id="{AB8E0E9F-A64C-944D-2A67-72AC80E20CA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3699" y="5014188"/>
            <a:ext cx="535121" cy="498999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B1355213-7148-EDCF-C6BF-426CE98CAB3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3639" y="3946466"/>
            <a:ext cx="535121" cy="498999"/>
          </a:xfrm>
          <a:prstGeom prst="rect">
            <a:avLst/>
          </a:prstGeom>
        </p:spPr>
      </p:pic>
      <p:pic>
        <p:nvPicPr>
          <p:cNvPr id="82" name="Image 81">
            <a:extLst>
              <a:ext uri="{FF2B5EF4-FFF2-40B4-BE49-F238E27FC236}">
                <a16:creationId xmlns:a16="http://schemas.microsoft.com/office/drawing/2014/main" id="{C6918F4E-AF29-314E-8C84-D437391261A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6884" y="2047560"/>
            <a:ext cx="535121" cy="498999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0FB32DCD-ACCF-E79E-6E21-90194C9A312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397" b="92255" l="2582" r="963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3196" y="1273345"/>
            <a:ext cx="535121" cy="498999"/>
          </a:xfrm>
          <a:prstGeom prst="rect">
            <a:avLst/>
          </a:prstGeom>
        </p:spPr>
      </p:pic>
      <p:sp>
        <p:nvSpPr>
          <p:cNvPr id="84" name="ZoneTexte 83">
            <a:extLst>
              <a:ext uri="{FF2B5EF4-FFF2-40B4-BE49-F238E27FC236}">
                <a16:creationId xmlns:a16="http://schemas.microsoft.com/office/drawing/2014/main" id="{BDE7002F-C6DC-8AE7-6DF3-52211EF9EDB5}"/>
              </a:ext>
            </a:extLst>
          </p:cNvPr>
          <p:cNvSpPr txBox="1"/>
          <p:nvPr/>
        </p:nvSpPr>
        <p:spPr>
          <a:xfrm>
            <a:off x="3190994" y="2150524"/>
            <a:ext cx="115768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ysClr val="windowText" lastClr="000000"/>
                </a:solidFill>
              </a:rPr>
              <a:t>N°1=50%</a:t>
            </a:r>
            <a:endParaRPr lang="fr-BF" dirty="0">
              <a:solidFill>
                <a:sysClr val="windowText" lastClr="000000"/>
              </a:solidFill>
            </a:endParaRP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2034F170-2B13-FD58-15EC-24AE5F70C383}"/>
              </a:ext>
            </a:extLst>
          </p:cNvPr>
          <p:cNvSpPr txBox="1"/>
          <p:nvPr/>
        </p:nvSpPr>
        <p:spPr>
          <a:xfrm>
            <a:off x="2913157" y="3514498"/>
            <a:ext cx="115768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ysClr val="windowText" lastClr="000000"/>
                </a:solidFill>
              </a:rPr>
              <a:t>N°2=30%</a:t>
            </a:r>
            <a:endParaRPr lang="fr-BF" dirty="0">
              <a:solidFill>
                <a:sysClr val="windowText" lastClr="000000"/>
              </a:solidFill>
            </a:endParaRP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3E3EDEA3-1A6F-3019-E1F9-65DC301BB24F}"/>
              </a:ext>
            </a:extLst>
          </p:cNvPr>
          <p:cNvSpPr txBox="1"/>
          <p:nvPr/>
        </p:nvSpPr>
        <p:spPr>
          <a:xfrm>
            <a:off x="2913157" y="4527912"/>
            <a:ext cx="115768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ysClr val="windowText" lastClr="000000"/>
                </a:solidFill>
              </a:rPr>
              <a:t>N°2=20%</a:t>
            </a:r>
            <a:endParaRPr lang="fr-BF" dirty="0">
              <a:solidFill>
                <a:sysClr val="windowText" lastClr="000000"/>
              </a:solidFill>
            </a:endParaRP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3422A24C-F471-75F8-328F-F763750EB593}"/>
              </a:ext>
            </a:extLst>
          </p:cNvPr>
          <p:cNvSpPr txBox="1"/>
          <p:nvPr/>
        </p:nvSpPr>
        <p:spPr>
          <a:xfrm>
            <a:off x="3065798" y="6065741"/>
            <a:ext cx="115768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ysClr val="windowText" lastClr="000000"/>
                </a:solidFill>
              </a:rPr>
              <a:t>N°2=50%</a:t>
            </a:r>
            <a:endParaRPr lang="fr-BF" dirty="0">
              <a:solidFill>
                <a:sysClr val="windowText" lastClr="000000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EB5C39E5-E88F-6B41-7619-6AE2D843A6FA}"/>
              </a:ext>
            </a:extLst>
          </p:cNvPr>
          <p:cNvSpPr/>
          <p:nvPr/>
        </p:nvSpPr>
        <p:spPr>
          <a:xfrm>
            <a:off x="5439961" y="1685372"/>
            <a:ext cx="4479793" cy="1594556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C313C9-D8B2-A515-9E54-6B2238C6C778}"/>
              </a:ext>
            </a:extLst>
          </p:cNvPr>
          <p:cNvSpPr/>
          <p:nvPr/>
        </p:nvSpPr>
        <p:spPr>
          <a:xfrm>
            <a:off x="9919754" y="1710097"/>
            <a:ext cx="316315" cy="1188636"/>
          </a:xfrm>
          <a:prstGeom prst="rect">
            <a:avLst/>
          </a:prstGeom>
          <a:solidFill>
            <a:srgbClr val="313C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F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E82901-3D95-F9FD-E8C8-35E5530D9785}"/>
              </a:ext>
            </a:extLst>
          </p:cNvPr>
          <p:cNvSpPr txBox="1"/>
          <p:nvPr/>
        </p:nvSpPr>
        <p:spPr>
          <a:xfrm>
            <a:off x="1" y="2383256"/>
            <a:ext cx="24168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FF00"/>
                </a:solidFill>
              </a:rPr>
              <a:t>Comme ce n’est pas du MLM, donc il n’y a pas de: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AUTOSHIP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EQUILIBRAGE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QUALIFICATION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MAINTENANCE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VENTE DE PRDT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LOCALITE</a:t>
            </a:r>
          </a:p>
          <a:p>
            <a:pPr algn="ctr"/>
            <a:r>
              <a:rPr lang="fr-FR" sz="2400" b="1" dirty="0">
                <a:solidFill>
                  <a:srgbClr val="FFFF00"/>
                </a:solidFill>
              </a:rPr>
              <a:t>PARRAINAGE</a:t>
            </a:r>
            <a:endParaRPr lang="fr-BF" sz="2400" b="1" dirty="0">
              <a:solidFill>
                <a:srgbClr val="FFFF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1AFCBB3F-CC6B-51D9-F4DD-9605554D24A5}"/>
              </a:ext>
            </a:extLst>
          </p:cNvPr>
          <p:cNvCxnSpPr>
            <a:cxnSpLocks/>
          </p:cNvCxnSpPr>
          <p:nvPr/>
        </p:nvCxnSpPr>
        <p:spPr>
          <a:xfrm>
            <a:off x="335156" y="4060610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7B5FBD0-4B1F-00EA-AA07-8F794F29B2EE}"/>
              </a:ext>
            </a:extLst>
          </p:cNvPr>
          <p:cNvCxnSpPr>
            <a:cxnSpLocks/>
          </p:cNvCxnSpPr>
          <p:nvPr/>
        </p:nvCxnSpPr>
        <p:spPr>
          <a:xfrm>
            <a:off x="338304" y="4429781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481CEDF-9944-540E-08E3-F587D71AD792}"/>
              </a:ext>
            </a:extLst>
          </p:cNvPr>
          <p:cNvCxnSpPr>
            <a:cxnSpLocks/>
          </p:cNvCxnSpPr>
          <p:nvPr/>
        </p:nvCxnSpPr>
        <p:spPr>
          <a:xfrm>
            <a:off x="335157" y="4797166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BA577D2-691E-16CA-CB41-EC602DD9EDFB}"/>
              </a:ext>
            </a:extLst>
          </p:cNvPr>
          <p:cNvCxnSpPr>
            <a:cxnSpLocks/>
          </p:cNvCxnSpPr>
          <p:nvPr/>
        </p:nvCxnSpPr>
        <p:spPr>
          <a:xfrm>
            <a:off x="397698" y="5114678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B4726281-5E34-A4ED-D637-28A5E43243EA}"/>
              </a:ext>
            </a:extLst>
          </p:cNvPr>
          <p:cNvCxnSpPr>
            <a:cxnSpLocks/>
          </p:cNvCxnSpPr>
          <p:nvPr/>
        </p:nvCxnSpPr>
        <p:spPr>
          <a:xfrm>
            <a:off x="279727" y="5553541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23DDB80B-496E-E454-E5AD-74A719FAF8EE}"/>
              </a:ext>
            </a:extLst>
          </p:cNvPr>
          <p:cNvCxnSpPr>
            <a:cxnSpLocks/>
          </p:cNvCxnSpPr>
          <p:nvPr/>
        </p:nvCxnSpPr>
        <p:spPr>
          <a:xfrm>
            <a:off x="335157" y="5913971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0B295DEB-6F2E-F916-A037-6802AD87A545}"/>
              </a:ext>
            </a:extLst>
          </p:cNvPr>
          <p:cNvCxnSpPr>
            <a:cxnSpLocks/>
          </p:cNvCxnSpPr>
          <p:nvPr/>
        </p:nvCxnSpPr>
        <p:spPr>
          <a:xfrm>
            <a:off x="307160" y="6287443"/>
            <a:ext cx="1790163" cy="651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18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69" grpId="0" animBg="1"/>
      <p:bldP spid="64" grpId="0" animBg="1"/>
      <p:bldP spid="66" grpId="0" animBg="1"/>
      <p:bldP spid="67" grpId="0" animBg="1"/>
      <p:bldP spid="68" grpId="0" animBg="1"/>
      <p:bldP spid="76" grpId="0" animBg="1"/>
      <p:bldP spid="77" grpId="0" animBg="1"/>
      <p:bldP spid="78" grpId="0" animBg="1"/>
      <p:bldP spid="79" grpId="0" animBg="1"/>
      <p:bldP spid="84" grpId="0" animBg="1"/>
      <p:bldP spid="85" grpId="0" animBg="1"/>
      <p:bldP spid="86" grpId="0" animBg="1"/>
      <p:bldP spid="87" grpId="0" animBg="1"/>
      <p:bldP spid="3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D0CCC00-B28A-EB18-4A21-68F28A823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4991"/>
            <a:ext cx="12192000" cy="686798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C64DDF0-3732-D2DA-541D-19D7073AF444}"/>
              </a:ext>
            </a:extLst>
          </p:cNvPr>
          <p:cNvSpPr txBox="1"/>
          <p:nvPr/>
        </p:nvSpPr>
        <p:spPr>
          <a:xfrm>
            <a:off x="8401050" y="3429000"/>
            <a:ext cx="100860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83B16"/>
                </a:solidFill>
              </a:rPr>
              <a:t>150 000</a:t>
            </a:r>
            <a:endParaRPr lang="fr-BF" b="1" dirty="0">
              <a:solidFill>
                <a:srgbClr val="083B16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0DE91D0-0568-9279-C3C0-4BB572A9F0DE}"/>
              </a:ext>
            </a:extLst>
          </p:cNvPr>
          <p:cNvSpPr txBox="1"/>
          <p:nvPr/>
        </p:nvSpPr>
        <p:spPr>
          <a:xfrm>
            <a:off x="10453687" y="3429000"/>
            <a:ext cx="97654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83B16"/>
                </a:solidFill>
              </a:rPr>
              <a:t>500 000</a:t>
            </a:r>
            <a:endParaRPr lang="fr-BF" b="1" dirty="0">
              <a:solidFill>
                <a:srgbClr val="083B16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03C21A1-6F05-B343-0F27-35CA6CF89CF6}"/>
              </a:ext>
            </a:extLst>
          </p:cNvPr>
          <p:cNvSpPr txBox="1"/>
          <p:nvPr/>
        </p:nvSpPr>
        <p:spPr>
          <a:xfrm>
            <a:off x="7938449" y="6036916"/>
            <a:ext cx="1933809" cy="523220"/>
          </a:xfrm>
          <a:prstGeom prst="rect">
            <a:avLst/>
          </a:prstGeom>
          <a:solidFill>
            <a:srgbClr val="E0372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≥ 330 000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374C3A3-812A-495E-AD1E-9ACE680CDF4C}"/>
              </a:ext>
            </a:extLst>
          </p:cNvPr>
          <p:cNvSpPr txBox="1"/>
          <p:nvPr/>
        </p:nvSpPr>
        <p:spPr>
          <a:xfrm>
            <a:off x="10029825" y="6036916"/>
            <a:ext cx="1933809" cy="523220"/>
          </a:xfrm>
          <a:prstGeom prst="rect">
            <a:avLst/>
          </a:prstGeom>
          <a:solidFill>
            <a:srgbClr val="E0372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≥ 855 000</a:t>
            </a:r>
            <a:endParaRPr lang="fr-BF" sz="28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725C57A-C16D-0B6B-E90F-36A868B61EB6}"/>
              </a:ext>
            </a:extLst>
          </p:cNvPr>
          <p:cNvSpPr txBox="1"/>
          <p:nvPr/>
        </p:nvSpPr>
        <p:spPr>
          <a:xfrm>
            <a:off x="5847073" y="6036916"/>
            <a:ext cx="1933809" cy="523220"/>
          </a:xfrm>
          <a:prstGeom prst="rect">
            <a:avLst/>
          </a:prstGeom>
          <a:solidFill>
            <a:srgbClr val="E03729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/>
              <a:t>≥ 135 000 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1171D5-1F47-91A6-DD48-D8436151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063" y="91853"/>
            <a:ext cx="9672529" cy="147857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fr-FR" b="1" dirty="0">
                <a:solidFill>
                  <a:srgbClr val="FFFF00"/>
                </a:solidFill>
              </a:rPr>
              <a:t>COMMISSIONS VACANCES CREATIVES</a:t>
            </a:r>
            <a:endParaRPr lang="fr-BF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072F2993-2762-2125-A8F8-06D04F8832DB}"/>
              </a:ext>
            </a:extLst>
          </p:cNvPr>
          <p:cNvSpPr txBox="1"/>
          <p:nvPr/>
        </p:nvSpPr>
        <p:spPr>
          <a:xfrm>
            <a:off x="-121830" y="97394"/>
            <a:ext cx="11887469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err="1">
                <a:solidFill>
                  <a:srgbClr val="FFFF00"/>
                </a:solidFill>
              </a:rPr>
              <a:t>Working</a:t>
            </a:r>
            <a:r>
              <a:rPr lang="fr-FR" sz="3600" b="1" dirty="0">
                <a:solidFill>
                  <a:srgbClr val="FFFF00"/>
                </a:solidFill>
              </a:rPr>
              <a:t> Capital ( fond de roulement)</a:t>
            </a:r>
            <a:endParaRPr lang="fr-FR" sz="36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971658-9960-E4EC-9C52-A4BF27B46444}"/>
              </a:ext>
            </a:extLst>
          </p:cNvPr>
          <p:cNvSpPr txBox="1"/>
          <p:nvPr/>
        </p:nvSpPr>
        <p:spPr>
          <a:xfrm>
            <a:off x="4841631" y="754055"/>
            <a:ext cx="6816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Réaliser un projet qui vous tient à cœur et TETProgram vous rembourse un pourcentage compris entre 15 à 30% en fonction de votre Pack d’activation. 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7F551BED-0529-A103-791B-1E694BE47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2900" y="17821"/>
            <a:ext cx="805478" cy="80547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DB6688-55BB-0EC4-D470-5C5E558D7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735251" y="4627234"/>
            <a:ext cx="2344616" cy="2213414"/>
          </a:xfrm>
          <a:prstGeom prst="rect">
            <a:avLst/>
          </a:prstGeom>
        </p:spPr>
      </p:pic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004AFF7-0F59-BDD7-80E7-62D2ED20EAFF}"/>
              </a:ext>
            </a:extLst>
          </p:cNvPr>
          <p:cNvGraphicFramePr>
            <a:graphicFrameLocks noGrp="1"/>
          </p:cNvGraphicFramePr>
          <p:nvPr/>
        </p:nvGraphicFramePr>
        <p:xfrm>
          <a:off x="7079867" y="2141996"/>
          <a:ext cx="5088511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8821">
                  <a:extLst>
                    <a:ext uri="{9D8B030D-6E8A-4147-A177-3AD203B41FA5}">
                      <a16:colId xmlns:a16="http://schemas.microsoft.com/office/drawing/2014/main" val="1147263741"/>
                    </a:ext>
                  </a:extLst>
                </a:gridCol>
                <a:gridCol w="1819690">
                  <a:extLst>
                    <a:ext uri="{9D8B030D-6E8A-4147-A177-3AD203B41FA5}">
                      <a16:colId xmlns:a16="http://schemas.microsoft.com/office/drawing/2014/main" val="102096335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PACK D’ACTIVATION</a:t>
                      </a:r>
                      <a:endParaRPr lang="fr-BF" sz="2000" dirty="0"/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POURCENTAGE</a:t>
                      </a:r>
                      <a:endParaRPr lang="fr-BF" sz="2000" dirty="0"/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48908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KIT DE DEMARRAGE-$40"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81376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DU SATART-UP-$80"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35614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DU BUSINESS-$160"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80029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DE L\'ELITE-$410"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7774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PRINCELY-$820"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15%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50279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ROYAL-$1.600"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99522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IMPÉRIAL-$4.110"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86503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SEIGNEURIAL-$8.220"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3694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"KIT MAJESTUEUX-$16.400 </a:t>
                      </a:r>
                      <a:endParaRPr lang="fr-BF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fr-BF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0" marR="76200" marT="38100" marB="38100">
                    <a:cell3D prstMaterial="dkEdge">
                      <a:bevel prst="artDeco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309971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D44A12E8-63F8-6102-3AAF-4955D28D68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3472" y="823298"/>
            <a:ext cx="4407481" cy="6238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96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115627" y="1384086"/>
            <a:ext cx="3048000" cy="1565593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 </a:t>
            </a:r>
            <a:b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≤ 297</a:t>
            </a:r>
            <a:endParaRPr lang="fr-F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8778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5797" y="5246328"/>
            <a:ext cx="116990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Dois</a:t>
            </a:r>
            <a:r>
              <a: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-je recommender des gens à vie?</a:t>
            </a:r>
            <a:endParaRPr lang="fr-FR" sz="5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65C0587-A346-A32B-0D12-028A4F676F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8" y="-6607"/>
            <a:ext cx="805478" cy="80547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640BDA5-2521-4521-26CC-4E66A5921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535" y="797110"/>
            <a:ext cx="6248401" cy="41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62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703484" y="204986"/>
            <a:ext cx="10845155" cy="11572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4556"/>
              </a:lnSpc>
            </a:pPr>
            <a:r>
              <a:rPr lang="en-US" sz="3645" b="1" kern="0" spc="-29" dirty="0">
                <a:solidFill>
                  <a:srgbClr val="FFFF00"/>
                </a:solidFill>
                <a:latin typeface="adonis-web" pitchFamily="34" charset="0"/>
                <a:ea typeface="adonis-web" pitchFamily="34" charset="-122"/>
                <a:cs typeface="adonis-web" pitchFamily="34" charset="-120"/>
              </a:rPr>
              <a:t>COMMENT OBTENIR DES AFFILIES NATURELLEMENT</a:t>
            </a:r>
            <a:endParaRPr lang="en-US" sz="3645" dirty="0">
              <a:solidFill>
                <a:srgbClr val="FFFF0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87F029A-E3CE-3093-2542-C56576F56F9B}"/>
              </a:ext>
            </a:extLst>
          </p:cNvPr>
          <p:cNvSpPr txBox="1"/>
          <p:nvPr/>
        </p:nvSpPr>
        <p:spPr>
          <a:xfrm>
            <a:off x="995516" y="1409483"/>
            <a:ext cx="44122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000" b="1" dirty="0"/>
              <a:t>1. Connaitre le produit:</a:t>
            </a:r>
            <a:endParaRPr lang="fr-FR" sz="30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46E04B4-883B-C10E-329E-BB1B7872AE1F}"/>
              </a:ext>
            </a:extLst>
          </p:cNvPr>
          <p:cNvSpPr txBox="1"/>
          <p:nvPr/>
        </p:nvSpPr>
        <p:spPr>
          <a:xfrm>
            <a:off x="995515" y="2396805"/>
            <a:ext cx="99060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000" b="1" dirty="0"/>
              <a:t>2. Maitriser Son tableau de bord et le fonctionnement</a:t>
            </a:r>
            <a:endParaRPr lang="fr-FR" sz="30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A0CAEE6-D2DD-2E8A-1352-FE15382E92BF}"/>
              </a:ext>
            </a:extLst>
          </p:cNvPr>
          <p:cNvSpPr txBox="1"/>
          <p:nvPr/>
        </p:nvSpPr>
        <p:spPr>
          <a:xfrm>
            <a:off x="1122515" y="3159695"/>
            <a:ext cx="61082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000" b="1" dirty="0"/>
              <a:t>3. Utiliser les Outils (Réseau social, …</a:t>
            </a:r>
            <a:endParaRPr lang="fr-FR" sz="30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4C2ED00-D9CB-C69A-26CB-C67E6459450D}"/>
              </a:ext>
            </a:extLst>
          </p:cNvPr>
          <p:cNvSpPr txBox="1"/>
          <p:nvPr/>
        </p:nvSpPr>
        <p:spPr>
          <a:xfrm>
            <a:off x="1122515" y="4095044"/>
            <a:ext cx="61082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000" b="1" dirty="0"/>
              <a:t>4. Utiliser les Témoignages</a:t>
            </a:r>
            <a:endParaRPr lang="fr-FR" sz="30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194DC58-AA2E-0C1B-7217-889638C6C9D0}"/>
              </a:ext>
            </a:extLst>
          </p:cNvPr>
          <p:cNvSpPr txBox="1"/>
          <p:nvPr/>
        </p:nvSpPr>
        <p:spPr>
          <a:xfrm>
            <a:off x="1122515" y="5179213"/>
            <a:ext cx="61082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000" b="1" dirty="0"/>
              <a:t>5.Utilisez les outils du système</a:t>
            </a:r>
            <a:endParaRPr lang="fr-FR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67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1 — COMPRENDRE POURQUOI TU NE GAGNES PAS </a:t>
            </a:r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87680" y="1219200"/>
            <a:ext cx="112166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LA VRAIE RAISON DE L'ÉCHEC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87680" y="2011680"/>
            <a:ext cx="67056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7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733" dirty="0"/>
          </a:p>
        </p:txBody>
      </p:sp>
      <p:sp>
        <p:nvSpPr>
          <p:cNvPr id="7" name="Shape 5"/>
          <p:cNvSpPr/>
          <p:nvPr/>
        </p:nvSpPr>
        <p:spPr>
          <a:xfrm>
            <a:off x="1280160" y="2011680"/>
            <a:ext cx="10424160" cy="670560"/>
          </a:xfrm>
          <a:prstGeom prst="rect">
            <a:avLst/>
          </a:prstGeom>
          <a:solidFill>
            <a:srgbClr val="F2F3F4"/>
          </a:solidFill>
          <a:ln w="12700">
            <a:solidFill>
              <a:srgbClr val="D5D8DC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8" name="Text 6"/>
          <p:cNvSpPr/>
          <p:nvPr/>
        </p:nvSpPr>
        <p:spPr>
          <a:xfrm>
            <a:off x="1402080" y="2048256"/>
            <a:ext cx="1011936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3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ne comprends pas bien </a:t>
            </a:r>
            <a:r>
              <a:rPr lang="en-US" sz="5333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l'activité</a:t>
            </a:r>
            <a:endParaRPr lang="en-US" sz="5333" dirty="0"/>
          </a:p>
        </p:txBody>
      </p:sp>
      <p:sp>
        <p:nvSpPr>
          <p:cNvPr id="12" name="Text 10"/>
          <p:cNvSpPr/>
          <p:nvPr/>
        </p:nvSpPr>
        <p:spPr>
          <a:xfrm>
            <a:off x="1710489" y="3870960"/>
            <a:ext cx="877102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Comment</a:t>
            </a:r>
            <a:r>
              <a:rPr lang="en-US" sz="4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parler, Comment faire</a:t>
            </a:r>
            <a:endParaRPr lang="en-US" sz="4400" dirty="0">
              <a:solidFill>
                <a:srgbClr val="FFFFFF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87680" y="6278880"/>
            <a:ext cx="11216640" cy="426720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6" name="Text 24"/>
          <p:cNvSpPr/>
          <p:nvPr/>
        </p:nvSpPr>
        <p:spPr>
          <a:xfrm>
            <a:off x="487680" y="6278880"/>
            <a:ext cx="11216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</a:t>
            </a:r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Le problème n'est pas </a:t>
            </a:r>
            <a:r>
              <a:rPr lang="en-US" sz="1867" b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l’opportunité</a:t>
            </a:r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. Le problème, c'est l'absence de méthode</a:t>
            </a:r>
            <a:r>
              <a:rPr lang="en-US" sz="16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2 — A QUI IL FAUT PARLER</a:t>
            </a:r>
            <a:endParaRPr lang="en-US" sz="3733" dirty="0">
              <a:solidFill>
                <a:srgbClr val="FFFF0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87680" y="1219200"/>
            <a:ext cx="112166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LES 4 PROFILS QUI REJOIGNENT TETPROGRAM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853184"/>
            <a:ext cx="5547360" cy="2157984"/>
          </a:xfrm>
          <a:prstGeom prst="rect">
            <a:avLst/>
          </a:prstGeom>
          <a:solidFill>
            <a:srgbClr val="FAFAFA"/>
          </a:solidFill>
          <a:ln w="19050">
            <a:solidFill>
              <a:srgbClr val="1B4F7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6" name="Shape 4"/>
          <p:cNvSpPr/>
          <p:nvPr/>
        </p:nvSpPr>
        <p:spPr>
          <a:xfrm>
            <a:off x="365760" y="1853184"/>
            <a:ext cx="5547360" cy="42672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7" name="Text 5"/>
          <p:cNvSpPr/>
          <p:nvPr/>
        </p:nvSpPr>
        <p:spPr>
          <a:xfrm>
            <a:off x="463296" y="1853184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💼 PROFIL 1 — LE CHERCHEUR DE REVENUS</a:t>
            </a:r>
            <a:endParaRPr lang="en-US" sz="2133" dirty="0"/>
          </a:p>
        </p:txBody>
      </p:sp>
      <p:sp>
        <p:nvSpPr>
          <p:cNvPr id="11" name="Shape 9"/>
          <p:cNvSpPr/>
          <p:nvPr/>
        </p:nvSpPr>
        <p:spPr>
          <a:xfrm>
            <a:off x="6278880" y="1853184"/>
            <a:ext cx="5547360" cy="2157984"/>
          </a:xfrm>
          <a:prstGeom prst="rect">
            <a:avLst/>
          </a:prstGeom>
          <a:solidFill>
            <a:srgbClr val="FAFAFA"/>
          </a:solidFill>
          <a:ln w="1905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2" name="Shape 10"/>
          <p:cNvSpPr/>
          <p:nvPr/>
        </p:nvSpPr>
        <p:spPr>
          <a:xfrm>
            <a:off x="6278880" y="1853184"/>
            <a:ext cx="5547360" cy="426720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3" name="Text 11"/>
          <p:cNvSpPr/>
          <p:nvPr/>
        </p:nvSpPr>
        <p:spPr>
          <a:xfrm>
            <a:off x="6376416" y="1853184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🏪 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PROFIL 2 — LE TRAVAILLEUR</a:t>
            </a:r>
          </a:p>
        </p:txBody>
      </p:sp>
      <p:sp>
        <p:nvSpPr>
          <p:cNvPr id="15" name="Text 13"/>
          <p:cNvSpPr/>
          <p:nvPr/>
        </p:nvSpPr>
        <p:spPr>
          <a:xfrm>
            <a:off x="365760" y="2890456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❓ Tu cherches à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avoir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plus de relation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d’affaire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, des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opportunités</a:t>
            </a:r>
            <a:endParaRPr lang="en-US" sz="2133" dirty="0">
              <a:solidFill>
                <a:schemeClr val="bg1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65760" y="4133088"/>
            <a:ext cx="5547360" cy="2157984"/>
          </a:xfrm>
          <a:prstGeom prst="rect">
            <a:avLst/>
          </a:prstGeom>
          <a:solidFill>
            <a:srgbClr val="FAFAFA"/>
          </a:solidFill>
          <a:ln w="19050">
            <a:solidFill>
              <a:srgbClr val="F1C40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8" name="Shape 16"/>
          <p:cNvSpPr/>
          <p:nvPr/>
        </p:nvSpPr>
        <p:spPr>
          <a:xfrm>
            <a:off x="365760" y="4133088"/>
            <a:ext cx="5547360" cy="426720"/>
          </a:xfrm>
          <a:prstGeom prst="rect">
            <a:avLst/>
          </a:prstGeom>
          <a:solidFill>
            <a:srgbClr val="FFFF00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9" name="Text 17"/>
          <p:cNvSpPr/>
          <p:nvPr/>
        </p:nvSpPr>
        <p:spPr>
          <a:xfrm>
            <a:off x="463296" y="4133088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🛍️ PROFIL 3 — LE VENDEUR MARKETPLACE</a:t>
            </a:r>
          </a:p>
        </p:txBody>
      </p:sp>
      <p:sp>
        <p:nvSpPr>
          <p:cNvPr id="21" name="Text 19"/>
          <p:cNvSpPr/>
          <p:nvPr/>
        </p:nvSpPr>
        <p:spPr>
          <a:xfrm>
            <a:off x="463296" y="5205984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❓ Tu veux vendre tes produits en ligne et toucher des clients partout, comme les Chinois sur Alibaba ?</a:t>
            </a:r>
          </a:p>
        </p:txBody>
      </p:sp>
      <p:sp>
        <p:nvSpPr>
          <p:cNvPr id="23" name="Shape 21"/>
          <p:cNvSpPr/>
          <p:nvPr/>
        </p:nvSpPr>
        <p:spPr>
          <a:xfrm>
            <a:off x="6278880" y="4133088"/>
            <a:ext cx="5547360" cy="2157984"/>
          </a:xfrm>
          <a:prstGeom prst="rect">
            <a:avLst/>
          </a:prstGeom>
          <a:solidFill>
            <a:srgbClr val="FAFAFA"/>
          </a:solidFill>
          <a:ln w="1905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4" name="Shape 22"/>
          <p:cNvSpPr/>
          <p:nvPr/>
        </p:nvSpPr>
        <p:spPr>
          <a:xfrm>
            <a:off x="6278880" y="4133088"/>
            <a:ext cx="5547360" cy="4267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5" name="Text 23"/>
          <p:cNvSpPr/>
          <p:nvPr/>
        </p:nvSpPr>
        <p:spPr>
          <a:xfrm>
            <a:off x="6376416" y="4133088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PROFIL 4 — CHERCHE UNE OPPORTUNITÉ</a:t>
            </a:r>
          </a:p>
        </p:txBody>
      </p:sp>
      <p:sp>
        <p:nvSpPr>
          <p:cNvPr id="27" name="Text 25"/>
          <p:cNvSpPr/>
          <p:nvPr/>
        </p:nvSpPr>
        <p:spPr>
          <a:xfrm>
            <a:off x="6400800" y="4949952"/>
            <a:ext cx="5303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❓ Tu as envie de construire quelque chose qui te génère des revenus passifs même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quand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tu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dors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?</a:t>
            </a:r>
          </a:p>
        </p:txBody>
      </p:sp>
      <p:sp>
        <p:nvSpPr>
          <p:cNvPr id="29" name="Shape 27"/>
          <p:cNvSpPr/>
          <p:nvPr/>
        </p:nvSpPr>
        <p:spPr>
          <a:xfrm>
            <a:off x="365760" y="6437376"/>
            <a:ext cx="11460480" cy="341376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0" name="Text 28"/>
          <p:cNvSpPr/>
          <p:nvPr/>
        </p:nvSpPr>
        <p:spPr>
          <a:xfrm>
            <a:off x="365760" y="6437376"/>
            <a:ext cx="11460480" cy="341376"/>
          </a:xfrm>
          <a:prstGeom prst="rect">
            <a:avLst/>
          </a:prstGeom>
          <a:solidFill>
            <a:srgbClr val="FFFF00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connais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correspondent a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eux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607170" y="2279905"/>
            <a:ext cx="5003193" cy="1606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-120"/>
              </a:rPr>
              <a:t>❓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Tu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veux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gagner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de l'argent en plus de ce que tu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fais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dirty="0" err="1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actuellement</a:t>
            </a:r>
            <a:r>
              <a:rPr lang="en-US" sz="2133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-120"/>
              </a:rPr>
              <a:t>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3 — COMMENT PARLER?</a:t>
            </a:r>
            <a:endParaRPr lang="en-US" sz="3733" dirty="0">
              <a:solidFill>
                <a:srgbClr val="FFFF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889760"/>
            <a:ext cx="2621280" cy="4389120"/>
          </a:xfrm>
          <a:prstGeom prst="rect">
            <a:avLst/>
          </a:prstGeom>
          <a:solidFill>
            <a:srgbClr val="F39C12"/>
          </a:solidFill>
          <a:ln w="25400">
            <a:solidFill>
              <a:srgbClr val="F39C1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6" name="Shape 4"/>
          <p:cNvSpPr/>
          <p:nvPr/>
        </p:nvSpPr>
        <p:spPr>
          <a:xfrm>
            <a:off x="424931" y="1950720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7" name="Text 5"/>
          <p:cNvSpPr/>
          <p:nvPr/>
        </p:nvSpPr>
        <p:spPr>
          <a:xfrm>
            <a:off x="424931" y="19507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933" dirty="0"/>
          </a:p>
        </p:txBody>
      </p:sp>
      <p:sp>
        <p:nvSpPr>
          <p:cNvPr id="8" name="Text 6"/>
          <p:cNvSpPr/>
          <p:nvPr/>
        </p:nvSpPr>
        <p:spPr>
          <a:xfrm>
            <a:off x="414528" y="3657600"/>
            <a:ext cx="2621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</a:t>
            </a:r>
            <a:endParaRPr lang="en-US" sz="3200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267456" y="1889760"/>
            <a:ext cx="2621280" cy="4389120"/>
          </a:xfrm>
          <a:prstGeom prst="rect">
            <a:avLst/>
          </a:prstGeom>
          <a:solidFill>
            <a:srgbClr val="FFFF00"/>
          </a:solidFill>
          <a:ln w="25400">
            <a:solidFill>
              <a:srgbClr val="F1C40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3" name="Shape 11"/>
          <p:cNvSpPr/>
          <p:nvPr/>
        </p:nvSpPr>
        <p:spPr>
          <a:xfrm>
            <a:off x="3364992" y="2011680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4" name="Text 12"/>
          <p:cNvSpPr/>
          <p:nvPr/>
        </p:nvSpPr>
        <p:spPr>
          <a:xfrm>
            <a:off x="3383280" y="1988052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933" dirty="0"/>
          </a:p>
        </p:txBody>
      </p:sp>
      <p:sp>
        <p:nvSpPr>
          <p:cNvPr id="15" name="Text 13"/>
          <p:cNvSpPr/>
          <p:nvPr/>
        </p:nvSpPr>
        <p:spPr>
          <a:xfrm>
            <a:off x="3291840" y="3693141"/>
            <a:ext cx="2621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-120"/>
              </a:rPr>
              <a:t>🎯</a:t>
            </a:r>
          </a:p>
          <a:p>
            <a:pPr algn="ctr"/>
            <a:r>
              <a:rPr lang="en-US" sz="32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-120"/>
              </a:rPr>
              <a:t>PROBLÈME</a:t>
            </a:r>
          </a:p>
        </p:txBody>
      </p:sp>
      <p:sp>
        <p:nvSpPr>
          <p:cNvPr id="19" name="Shape 17"/>
          <p:cNvSpPr/>
          <p:nvPr/>
        </p:nvSpPr>
        <p:spPr>
          <a:xfrm>
            <a:off x="6169152" y="1889760"/>
            <a:ext cx="2621280" cy="4389120"/>
          </a:xfrm>
          <a:prstGeom prst="rect">
            <a:avLst/>
          </a:prstGeom>
          <a:solidFill>
            <a:srgbClr val="009900"/>
          </a:solidFill>
          <a:ln w="2540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0" name="Shape 18"/>
          <p:cNvSpPr/>
          <p:nvPr/>
        </p:nvSpPr>
        <p:spPr>
          <a:xfrm>
            <a:off x="6257069" y="1957711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1" name="Text 19"/>
          <p:cNvSpPr/>
          <p:nvPr/>
        </p:nvSpPr>
        <p:spPr>
          <a:xfrm>
            <a:off x="6311933" y="1980417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933" dirty="0"/>
          </a:p>
        </p:txBody>
      </p:sp>
      <p:sp>
        <p:nvSpPr>
          <p:cNvPr id="22" name="Text 20"/>
          <p:cNvSpPr/>
          <p:nvPr/>
        </p:nvSpPr>
        <p:spPr>
          <a:xfrm>
            <a:off x="6257069" y="3677481"/>
            <a:ext cx="2621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💡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SOLUTION</a:t>
            </a:r>
          </a:p>
        </p:txBody>
      </p:sp>
      <p:sp>
        <p:nvSpPr>
          <p:cNvPr id="26" name="Shape 24"/>
          <p:cNvSpPr/>
          <p:nvPr/>
        </p:nvSpPr>
        <p:spPr>
          <a:xfrm>
            <a:off x="9070848" y="1889760"/>
            <a:ext cx="2621280" cy="4389120"/>
          </a:xfrm>
          <a:prstGeom prst="rect">
            <a:avLst/>
          </a:prstGeom>
          <a:solidFill>
            <a:srgbClr val="00BCD4"/>
          </a:solidFill>
          <a:ln w="25400">
            <a:solidFill>
              <a:srgbClr val="00BCD4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7" name="Shape 25"/>
          <p:cNvSpPr/>
          <p:nvPr/>
        </p:nvSpPr>
        <p:spPr>
          <a:xfrm>
            <a:off x="9058653" y="1871472"/>
            <a:ext cx="914400" cy="9144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BCD4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8" name="Text 26"/>
          <p:cNvSpPr/>
          <p:nvPr/>
        </p:nvSpPr>
        <p:spPr>
          <a:xfrm>
            <a:off x="9015984" y="1851451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9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933" dirty="0"/>
          </a:p>
        </p:txBody>
      </p:sp>
      <p:sp>
        <p:nvSpPr>
          <p:cNvPr id="29" name="Text 27"/>
          <p:cNvSpPr/>
          <p:nvPr/>
        </p:nvSpPr>
        <p:spPr>
          <a:xfrm>
            <a:off x="9046464" y="3541776"/>
            <a:ext cx="2621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latin typeface="Calibri" pitchFamily="34" charset="0"/>
                <a:cs typeface="Calibri" pitchFamily="34" charset="-120"/>
              </a:rPr>
              <a:t>🚀</a:t>
            </a:r>
          </a:p>
          <a:p>
            <a:pPr algn="ctr"/>
            <a:r>
              <a:rPr lang="en-US" sz="3733" b="1" dirty="0">
                <a:latin typeface="Calibri" pitchFamily="34" charset="0"/>
                <a:cs typeface="Calibri" pitchFamily="34" charset="-120"/>
              </a:rPr>
              <a:t>INVITATION</a:t>
            </a:r>
          </a:p>
        </p:txBody>
      </p:sp>
      <p:sp>
        <p:nvSpPr>
          <p:cNvPr id="33" name="Shape 31"/>
          <p:cNvSpPr/>
          <p:nvPr/>
        </p:nvSpPr>
        <p:spPr>
          <a:xfrm>
            <a:off x="3096768" y="3901440"/>
            <a:ext cx="341376" cy="268224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4" name="Text 32"/>
          <p:cNvSpPr/>
          <p:nvPr/>
        </p:nvSpPr>
        <p:spPr>
          <a:xfrm>
            <a:off x="3096768" y="3901440"/>
            <a:ext cx="341376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dirty="0">
                <a:solidFill>
                  <a:srgbClr val="0D1B2A"/>
                </a:solidFill>
              </a:rPr>
              <a:t>→</a:t>
            </a:r>
            <a:endParaRPr lang="en-US" sz="1467" dirty="0"/>
          </a:p>
        </p:txBody>
      </p:sp>
      <p:sp>
        <p:nvSpPr>
          <p:cNvPr id="35" name="Shape 33"/>
          <p:cNvSpPr/>
          <p:nvPr/>
        </p:nvSpPr>
        <p:spPr>
          <a:xfrm>
            <a:off x="5998464" y="3901440"/>
            <a:ext cx="341376" cy="268224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6" name="Text 34"/>
          <p:cNvSpPr/>
          <p:nvPr/>
        </p:nvSpPr>
        <p:spPr>
          <a:xfrm>
            <a:off x="5998464" y="3901440"/>
            <a:ext cx="341376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dirty="0">
                <a:solidFill>
                  <a:srgbClr val="0D1B2A"/>
                </a:solidFill>
              </a:rPr>
              <a:t>→</a:t>
            </a:r>
            <a:endParaRPr lang="en-US" sz="1467" dirty="0"/>
          </a:p>
        </p:txBody>
      </p:sp>
      <p:sp>
        <p:nvSpPr>
          <p:cNvPr id="37" name="Shape 35"/>
          <p:cNvSpPr/>
          <p:nvPr/>
        </p:nvSpPr>
        <p:spPr>
          <a:xfrm>
            <a:off x="8900160" y="3901440"/>
            <a:ext cx="341376" cy="268224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8" name="Text 36"/>
          <p:cNvSpPr/>
          <p:nvPr/>
        </p:nvSpPr>
        <p:spPr>
          <a:xfrm>
            <a:off x="8900160" y="3901440"/>
            <a:ext cx="341376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dirty="0">
                <a:solidFill>
                  <a:srgbClr val="0D1B2A"/>
                </a:solidFill>
              </a:rPr>
              <a:t>→</a:t>
            </a:r>
            <a:endParaRPr lang="en-US" sz="1467" dirty="0"/>
          </a:p>
        </p:txBody>
      </p:sp>
      <p:sp>
        <p:nvSpPr>
          <p:cNvPr id="39" name="Shape 37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40" name="Text 38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 RÈGLE D'OR : La question ouvre la porte. L'écoute crée la confiance. La solution convertit.</a:t>
            </a:r>
            <a:endParaRPr 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4 — TROUVER DES PROSPECTS CHAQUE JOUR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219200"/>
            <a:ext cx="11460480" cy="91440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5" name="Text 3"/>
          <p:cNvSpPr/>
          <p:nvPr/>
        </p:nvSpPr>
        <p:spPr>
          <a:xfrm>
            <a:off x="365760" y="1219200"/>
            <a:ext cx="1146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LA RÈGLE JOURNALIÈRE : 5 CONTACTS → 10 DISCUSSIONS → 5 PRÉSENTATIONS → 1-2 AFFILIÉS</a:t>
            </a:r>
            <a:endParaRPr lang="en-US" sz="2133" dirty="0"/>
          </a:p>
        </p:txBody>
      </p:sp>
      <p:sp>
        <p:nvSpPr>
          <p:cNvPr id="6" name="Shape 4"/>
          <p:cNvSpPr/>
          <p:nvPr/>
        </p:nvSpPr>
        <p:spPr>
          <a:xfrm>
            <a:off x="365760" y="2316480"/>
            <a:ext cx="5547360" cy="1950720"/>
          </a:xfrm>
          <a:prstGeom prst="rect">
            <a:avLst/>
          </a:prstGeom>
          <a:solidFill>
            <a:srgbClr val="FFFFFF"/>
          </a:solidFill>
          <a:ln w="19050">
            <a:solidFill>
              <a:srgbClr val="25D36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7" name="Shape 5"/>
          <p:cNvSpPr/>
          <p:nvPr/>
        </p:nvSpPr>
        <p:spPr>
          <a:xfrm>
            <a:off x="365760" y="2316480"/>
            <a:ext cx="5547360" cy="426720"/>
          </a:xfrm>
          <a:prstGeom prst="rect">
            <a:avLst/>
          </a:prstGeom>
          <a:solidFill>
            <a:srgbClr val="25D366"/>
          </a:solidFill>
          <a:ln w="12700">
            <a:solidFill>
              <a:srgbClr val="25D366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8" name="Text 6"/>
          <p:cNvSpPr/>
          <p:nvPr/>
        </p:nvSpPr>
        <p:spPr>
          <a:xfrm>
            <a:off x="463296" y="2316480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 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852290" y="2850747"/>
            <a:ext cx="3147549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›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Statut</a:t>
            </a:r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quotidien</a:t>
            </a:r>
            <a:endParaRPr lang="en-US" sz="2400" dirty="0">
              <a:solidFill>
                <a:srgbClr val="0D1B2A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684509" y="3342649"/>
            <a:ext cx="542544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› Message personnel</a:t>
            </a:r>
          </a:p>
        </p:txBody>
      </p:sp>
      <p:sp>
        <p:nvSpPr>
          <p:cNvPr id="11" name="Text 9"/>
          <p:cNvSpPr/>
          <p:nvPr/>
        </p:nvSpPr>
        <p:spPr>
          <a:xfrm>
            <a:off x="487680" y="3791572"/>
            <a:ext cx="53035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33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Groupes familiaux /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amis</a:t>
            </a:r>
            <a:endParaRPr lang="en-US" sz="1333" dirty="0">
              <a:solidFill>
                <a:srgbClr val="0D1B2A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78880" y="2316480"/>
            <a:ext cx="5547360" cy="1950720"/>
          </a:xfrm>
          <a:prstGeom prst="rect">
            <a:avLst/>
          </a:prstGeom>
          <a:solidFill>
            <a:srgbClr val="FFFFFF"/>
          </a:solidFill>
          <a:ln w="19050">
            <a:solidFill>
              <a:srgbClr val="1877F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4" name="Shape 12"/>
          <p:cNvSpPr/>
          <p:nvPr/>
        </p:nvSpPr>
        <p:spPr>
          <a:xfrm>
            <a:off x="6278880" y="2316480"/>
            <a:ext cx="5547360" cy="426720"/>
          </a:xfrm>
          <a:prstGeom prst="rect">
            <a:avLst/>
          </a:prstGeom>
          <a:solidFill>
            <a:srgbClr val="1877F2"/>
          </a:solidFill>
          <a:ln w="12700">
            <a:solidFill>
              <a:srgbClr val="1877F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5" name="Text 13"/>
          <p:cNvSpPr/>
          <p:nvPr/>
        </p:nvSpPr>
        <p:spPr>
          <a:xfrm>
            <a:off x="6376416" y="2316480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👤  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FACEBOOK</a:t>
            </a:r>
          </a:p>
        </p:txBody>
      </p:sp>
      <p:sp>
        <p:nvSpPr>
          <p:cNvPr id="16" name="Text 14"/>
          <p:cNvSpPr/>
          <p:nvPr/>
        </p:nvSpPr>
        <p:spPr>
          <a:xfrm>
            <a:off x="7399649" y="3060192"/>
            <a:ext cx="3905355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33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Publication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quotidienne</a:t>
            </a:r>
            <a:endParaRPr lang="en-US" sz="2400" dirty="0">
              <a:solidFill>
                <a:srgbClr val="0D1B2A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231869" y="3590320"/>
            <a:ext cx="3905355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›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Groupes</a:t>
            </a:r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entrepreneuriat</a:t>
            </a:r>
            <a:endParaRPr lang="en-US" sz="2400" dirty="0">
              <a:solidFill>
                <a:srgbClr val="0D1B2A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4389120"/>
            <a:ext cx="5547360" cy="1950720"/>
          </a:xfrm>
          <a:prstGeom prst="rect">
            <a:avLst/>
          </a:prstGeom>
          <a:solidFill>
            <a:srgbClr val="FFFFFF"/>
          </a:solidFill>
          <a:ln w="19050">
            <a:solidFill>
              <a:srgbClr val="010101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1" name="Shape 19"/>
          <p:cNvSpPr/>
          <p:nvPr/>
        </p:nvSpPr>
        <p:spPr>
          <a:xfrm>
            <a:off x="365760" y="4389120"/>
            <a:ext cx="5547360" cy="426720"/>
          </a:xfrm>
          <a:prstGeom prst="rect">
            <a:avLst/>
          </a:prstGeom>
          <a:solidFill>
            <a:srgbClr val="010101"/>
          </a:solidFill>
          <a:ln w="12700">
            <a:solidFill>
              <a:srgbClr val="010101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2" name="Text 20"/>
          <p:cNvSpPr/>
          <p:nvPr/>
        </p:nvSpPr>
        <p:spPr>
          <a:xfrm>
            <a:off x="463296" y="4389120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🎵  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TIKTOK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VIDÉO</a:t>
            </a:r>
          </a:p>
        </p:txBody>
      </p:sp>
      <p:sp>
        <p:nvSpPr>
          <p:cNvPr id="23" name="Text 21"/>
          <p:cNvSpPr/>
          <p:nvPr/>
        </p:nvSpPr>
        <p:spPr>
          <a:xfrm>
            <a:off x="512064" y="5291048"/>
            <a:ext cx="53035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33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 </a:t>
            </a:r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1 vidéo courte par jour (30-60 sec</a:t>
            </a:r>
          </a:p>
        </p:txBody>
      </p:sp>
      <p:sp>
        <p:nvSpPr>
          <p:cNvPr id="27" name="Shape 25"/>
          <p:cNvSpPr/>
          <p:nvPr/>
        </p:nvSpPr>
        <p:spPr>
          <a:xfrm>
            <a:off x="6278880" y="4389120"/>
            <a:ext cx="5547360" cy="1950720"/>
          </a:xfrm>
          <a:prstGeom prst="rect">
            <a:avLst/>
          </a:prstGeom>
          <a:solidFill>
            <a:srgbClr val="FFFFFF"/>
          </a:solidFill>
          <a:ln w="19050">
            <a:solidFill>
              <a:srgbClr val="FFFF00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8" name="Shape 26"/>
          <p:cNvSpPr/>
          <p:nvPr/>
        </p:nvSpPr>
        <p:spPr>
          <a:xfrm>
            <a:off x="6278880" y="4389120"/>
            <a:ext cx="5547360" cy="426720"/>
          </a:xfrm>
          <a:prstGeom prst="rect">
            <a:avLst/>
          </a:prstGeom>
          <a:solidFill>
            <a:srgbClr val="FFFF00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9" name="Text 27"/>
          <p:cNvSpPr/>
          <p:nvPr/>
        </p:nvSpPr>
        <p:spPr>
          <a:xfrm>
            <a:off x="6376416" y="4389120"/>
            <a:ext cx="5352288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🏘️  </a:t>
            </a:r>
            <a:r>
              <a:rPr lang="en-US" sz="2133" b="1" dirty="0">
                <a:latin typeface="Calibri" pitchFamily="34" charset="0"/>
                <a:cs typeface="Calibri" pitchFamily="34" charset="-120"/>
              </a:rPr>
              <a:t>TERRAIN</a:t>
            </a:r>
            <a:r>
              <a:rPr lang="en-US" sz="2133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2133" b="1" dirty="0">
                <a:latin typeface="Calibri" pitchFamily="34" charset="0"/>
                <a:cs typeface="Calibri" pitchFamily="34" charset="-120"/>
              </a:rPr>
              <a:t>RÉSEAU</a:t>
            </a:r>
            <a:r>
              <a:rPr lang="en-US" sz="2133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133" b="1" dirty="0">
                <a:latin typeface="Calibri" pitchFamily="34" charset="0"/>
                <a:cs typeface="Calibri" pitchFamily="34" charset="-120"/>
              </a:rPr>
              <a:t>PHYSIQUE</a:t>
            </a:r>
            <a:r>
              <a:rPr lang="en-US" sz="2133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133" dirty="0"/>
          </a:p>
        </p:txBody>
      </p:sp>
      <p:sp>
        <p:nvSpPr>
          <p:cNvPr id="30" name="Text 28"/>
          <p:cNvSpPr/>
          <p:nvPr/>
        </p:nvSpPr>
        <p:spPr>
          <a:xfrm>
            <a:off x="6425184" y="5350247"/>
            <a:ext cx="530352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› Marchés, associations, </a:t>
            </a:r>
            <a:r>
              <a:rPr lang="en-US" sz="2400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mosquées</a:t>
            </a:r>
            <a:r>
              <a:rPr lang="en-US" sz="2400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/églises, réunions de quartier</a:t>
            </a:r>
          </a:p>
        </p:txBody>
      </p:sp>
      <p:sp>
        <p:nvSpPr>
          <p:cNvPr id="34" name="Shape 32"/>
          <p:cNvSpPr/>
          <p:nvPr/>
        </p:nvSpPr>
        <p:spPr>
          <a:xfrm>
            <a:off x="0" y="6461760"/>
            <a:ext cx="12192000" cy="390144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5" name="Text 33"/>
          <p:cNvSpPr/>
          <p:nvPr/>
        </p:nvSpPr>
        <p:spPr>
          <a:xfrm>
            <a:off x="-1" y="6461760"/>
            <a:ext cx="12191999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Si tu ne parles pas aux gens chaque jour, tu ne gagnes pas. L'action quotidienne est NON-NÉGOCIABLE.</a:t>
            </a:r>
            <a:endParaRPr lang="en-US" sz="2133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67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5 — TRANSFORMER LES OBJECTIONS EN CONVERSIONS</a:t>
            </a:r>
            <a:endParaRPr lang="en-US" sz="2667" dirty="0">
              <a:solidFill>
                <a:srgbClr val="FFFF0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87680" y="1158240"/>
            <a:ext cx="1121664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LES 6 OBJECTIONS COURANTES EN AFRIQUE — ET COMMENT Y RÉPONDRE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365760" y="1767840"/>
            <a:ext cx="5547360" cy="1487424"/>
          </a:xfrm>
          <a:prstGeom prst="rect">
            <a:avLst/>
          </a:prstGeom>
          <a:solidFill>
            <a:srgbClr val="FAFAFA"/>
          </a:solidFill>
          <a:ln w="12700">
            <a:solidFill>
              <a:srgbClr val="D5D8D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6" name="Shape 4"/>
          <p:cNvSpPr/>
          <p:nvPr/>
        </p:nvSpPr>
        <p:spPr>
          <a:xfrm>
            <a:off x="365760" y="1767840"/>
            <a:ext cx="5547360" cy="3901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7" name="Text 5"/>
          <p:cNvSpPr/>
          <p:nvPr/>
        </p:nvSpPr>
        <p:spPr>
          <a:xfrm>
            <a:off x="463296" y="1767840"/>
            <a:ext cx="5352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"C'est trop cher"</a:t>
            </a:r>
            <a:endParaRPr lang="en-US" sz="2133" dirty="0"/>
          </a:p>
        </p:txBody>
      </p:sp>
      <p:sp>
        <p:nvSpPr>
          <p:cNvPr id="8" name="Text 6"/>
          <p:cNvSpPr/>
          <p:nvPr/>
        </p:nvSpPr>
        <p:spPr>
          <a:xfrm>
            <a:off x="463296" y="2239693"/>
            <a:ext cx="5352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i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"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Combien tu perds chaque mois à ne pas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agir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6278880" y="1767840"/>
            <a:ext cx="5547360" cy="1487424"/>
          </a:xfrm>
          <a:prstGeom prst="rect">
            <a:avLst/>
          </a:prstGeom>
          <a:solidFill>
            <a:srgbClr val="FAFAFA"/>
          </a:solidFill>
          <a:ln w="12700">
            <a:solidFill>
              <a:srgbClr val="D5D8D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1" name="Shape 9"/>
          <p:cNvSpPr/>
          <p:nvPr/>
        </p:nvSpPr>
        <p:spPr>
          <a:xfrm>
            <a:off x="6278880" y="1767840"/>
            <a:ext cx="5547360" cy="3901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2" name="Text 10"/>
          <p:cNvSpPr/>
          <p:nvPr/>
        </p:nvSpPr>
        <p:spPr>
          <a:xfrm>
            <a:off x="6376416" y="1767840"/>
            <a:ext cx="5352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❌ "C'est du MLM ?"</a:t>
            </a:r>
          </a:p>
        </p:txBody>
      </p:sp>
      <p:sp>
        <p:nvSpPr>
          <p:cNvPr id="13" name="Text 11"/>
          <p:cNvSpPr/>
          <p:nvPr/>
        </p:nvSpPr>
        <p:spPr>
          <a:xfrm>
            <a:off x="6376416" y="2194560"/>
            <a:ext cx="5352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✅ "Non. Dans le MLM classique tu achètes des stocks,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tu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poursuis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les gens</a:t>
            </a:r>
          </a:p>
        </p:txBody>
      </p:sp>
      <p:sp>
        <p:nvSpPr>
          <p:cNvPr id="15" name="Shape 13"/>
          <p:cNvSpPr/>
          <p:nvPr/>
        </p:nvSpPr>
        <p:spPr>
          <a:xfrm>
            <a:off x="365760" y="3377184"/>
            <a:ext cx="5547360" cy="1487424"/>
          </a:xfrm>
          <a:prstGeom prst="rect">
            <a:avLst/>
          </a:prstGeom>
          <a:solidFill>
            <a:srgbClr val="FAFAFA"/>
          </a:solidFill>
          <a:ln w="12700">
            <a:solidFill>
              <a:srgbClr val="D5D8D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6" name="Shape 14"/>
          <p:cNvSpPr/>
          <p:nvPr/>
        </p:nvSpPr>
        <p:spPr>
          <a:xfrm>
            <a:off x="365760" y="3377184"/>
            <a:ext cx="5547360" cy="3901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7" name="Text 15"/>
          <p:cNvSpPr/>
          <p:nvPr/>
        </p:nvSpPr>
        <p:spPr>
          <a:xfrm>
            <a:off x="463296" y="3377184"/>
            <a:ext cx="5352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❌ "Je n'ai pas le temps"</a:t>
            </a:r>
          </a:p>
        </p:txBody>
      </p:sp>
      <p:sp>
        <p:nvSpPr>
          <p:cNvPr id="18" name="Text 16"/>
          <p:cNvSpPr/>
          <p:nvPr/>
        </p:nvSpPr>
        <p:spPr>
          <a:xfrm>
            <a:off x="463296" y="3803904"/>
            <a:ext cx="5352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✅ "Je comprends. Justement, TETProgram est fait pour les gens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occupés</a:t>
            </a:r>
            <a:endParaRPr lang="en-US" sz="2133" i="1" dirty="0">
              <a:solidFill>
                <a:srgbClr val="0D1B2A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278880" y="3377184"/>
            <a:ext cx="5547360" cy="1487424"/>
          </a:xfrm>
          <a:prstGeom prst="rect">
            <a:avLst/>
          </a:prstGeom>
          <a:solidFill>
            <a:srgbClr val="FAFAFA"/>
          </a:solidFill>
          <a:ln w="12700">
            <a:solidFill>
              <a:srgbClr val="D5D8D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1" name="Shape 19"/>
          <p:cNvSpPr/>
          <p:nvPr/>
        </p:nvSpPr>
        <p:spPr>
          <a:xfrm>
            <a:off x="6278880" y="3377184"/>
            <a:ext cx="5547360" cy="3901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2" name="Text 20"/>
          <p:cNvSpPr/>
          <p:nvPr/>
        </p:nvSpPr>
        <p:spPr>
          <a:xfrm>
            <a:off x="6376416" y="3377184"/>
            <a:ext cx="5352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❌ "J'attends d'avoir </a:t>
            </a:r>
            <a:r>
              <a:rPr lang="en-US" sz="2133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l'argent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"</a:t>
            </a:r>
          </a:p>
        </p:txBody>
      </p:sp>
      <p:sp>
        <p:nvSpPr>
          <p:cNvPr id="23" name="Text 21"/>
          <p:cNvSpPr/>
          <p:nvPr/>
        </p:nvSpPr>
        <p:spPr>
          <a:xfrm>
            <a:off x="6376416" y="3803904"/>
            <a:ext cx="5352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✅ “ Tu attends l'argent pour commencer, mais tu commences pour avoir l'argent</a:t>
            </a:r>
            <a:r>
              <a:rPr lang="en-US" sz="13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. </a:t>
            </a:r>
          </a:p>
        </p:txBody>
      </p:sp>
      <p:sp>
        <p:nvSpPr>
          <p:cNvPr id="25" name="Shape 23"/>
          <p:cNvSpPr/>
          <p:nvPr/>
        </p:nvSpPr>
        <p:spPr>
          <a:xfrm>
            <a:off x="365760" y="4986528"/>
            <a:ext cx="5547360" cy="1487424"/>
          </a:xfrm>
          <a:prstGeom prst="rect">
            <a:avLst/>
          </a:prstGeom>
          <a:solidFill>
            <a:srgbClr val="FAFAFA"/>
          </a:solidFill>
          <a:ln w="12700">
            <a:solidFill>
              <a:srgbClr val="D5D8D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6" name="Shape 24"/>
          <p:cNvSpPr/>
          <p:nvPr/>
        </p:nvSpPr>
        <p:spPr>
          <a:xfrm>
            <a:off x="365760" y="4986528"/>
            <a:ext cx="5547360" cy="3901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7" name="Text 25"/>
          <p:cNvSpPr/>
          <p:nvPr/>
        </p:nvSpPr>
        <p:spPr>
          <a:xfrm>
            <a:off x="463296" y="4986528"/>
            <a:ext cx="5352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❌ "Montre-moi tes résultats </a:t>
            </a:r>
            <a:r>
              <a:rPr lang="en-US" sz="2133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d'abord</a:t>
            </a:r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"</a:t>
            </a:r>
          </a:p>
        </p:txBody>
      </p:sp>
      <p:sp>
        <p:nvSpPr>
          <p:cNvPr id="28" name="Text 26"/>
          <p:cNvSpPr/>
          <p:nvPr/>
        </p:nvSpPr>
        <p:spPr>
          <a:xfrm>
            <a:off x="463296" y="5413248"/>
            <a:ext cx="5352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✅ "Montre tes propres résultats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ou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ceux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des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autres</a:t>
            </a:r>
            <a:endParaRPr lang="en-US" sz="2133" i="1" dirty="0">
              <a:solidFill>
                <a:srgbClr val="0D1B2A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278880" y="4986528"/>
            <a:ext cx="5547360" cy="1487424"/>
          </a:xfrm>
          <a:prstGeom prst="rect">
            <a:avLst/>
          </a:prstGeom>
          <a:solidFill>
            <a:srgbClr val="FAFAFA"/>
          </a:solidFill>
          <a:ln w="12700">
            <a:solidFill>
              <a:srgbClr val="D5D8DC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31" name="Shape 29"/>
          <p:cNvSpPr/>
          <p:nvPr/>
        </p:nvSpPr>
        <p:spPr>
          <a:xfrm>
            <a:off x="6278880" y="4986528"/>
            <a:ext cx="5547360" cy="39014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2" name="Text 30"/>
          <p:cNvSpPr/>
          <p:nvPr/>
        </p:nvSpPr>
        <p:spPr>
          <a:xfrm>
            <a:off x="6376416" y="4986528"/>
            <a:ext cx="5352288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❌ "Je vais réfléchir</a:t>
            </a:r>
            <a:r>
              <a:rPr lang="en-US" sz="1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endParaRPr lang="en-US" sz="1333" dirty="0"/>
          </a:p>
        </p:txBody>
      </p:sp>
      <p:sp>
        <p:nvSpPr>
          <p:cNvPr id="33" name="Text 31"/>
          <p:cNvSpPr/>
          <p:nvPr/>
        </p:nvSpPr>
        <p:spPr>
          <a:xfrm>
            <a:off x="6376416" y="5413248"/>
            <a:ext cx="5352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✅ "À quoi exactement tu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dois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i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réfléchir</a:t>
            </a:r>
            <a:r>
              <a:rPr lang="en-US" sz="2133" i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?, 'je réfléchis' signifie qu'il manque une information."</a:t>
            </a:r>
          </a:p>
        </p:txBody>
      </p:sp>
      <p:sp>
        <p:nvSpPr>
          <p:cNvPr id="35" name="Shape 33"/>
          <p:cNvSpPr/>
          <p:nvPr/>
        </p:nvSpPr>
        <p:spPr>
          <a:xfrm>
            <a:off x="0" y="6461760"/>
            <a:ext cx="12192000" cy="390144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6" name="Text 34"/>
          <p:cNvSpPr/>
          <p:nvPr/>
        </p:nvSpPr>
        <p:spPr>
          <a:xfrm>
            <a:off x="487680" y="6461760"/>
            <a:ext cx="1121664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 </a:t>
            </a:r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RÈGLE : Ne combats jamais une objection. Comprends-la, oriente vers la solution, et repose une question.</a:t>
            </a:r>
            <a:endParaRPr lang="en-US" sz="1467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6 — LE SUIVI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158240"/>
            <a:ext cx="5303520" cy="146304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5" name="Text 3"/>
          <p:cNvSpPr/>
          <p:nvPr/>
        </p:nvSpPr>
        <p:spPr>
          <a:xfrm>
            <a:off x="365760" y="1158240"/>
            <a:ext cx="53035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5867" dirty="0"/>
          </a:p>
        </p:txBody>
      </p:sp>
      <p:sp>
        <p:nvSpPr>
          <p:cNvPr id="6" name="Text 4"/>
          <p:cNvSpPr/>
          <p:nvPr/>
        </p:nvSpPr>
        <p:spPr>
          <a:xfrm>
            <a:off x="365760" y="2011680"/>
            <a:ext cx="5303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prospects perdus par manque de suivi</a:t>
            </a:r>
            <a:endParaRPr lang="en-US" sz="1867" dirty="0"/>
          </a:p>
        </p:txBody>
      </p:sp>
      <p:sp>
        <p:nvSpPr>
          <p:cNvPr id="7" name="Shape 5"/>
          <p:cNvSpPr/>
          <p:nvPr/>
        </p:nvSpPr>
        <p:spPr>
          <a:xfrm>
            <a:off x="6461760" y="1158240"/>
            <a:ext cx="5303520" cy="1463040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8" name="Text 6"/>
          <p:cNvSpPr/>
          <p:nvPr/>
        </p:nvSpPr>
        <p:spPr>
          <a:xfrm>
            <a:off x="6461760" y="1158240"/>
            <a:ext cx="530352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5867" dirty="0"/>
          </a:p>
        </p:txBody>
      </p:sp>
      <p:sp>
        <p:nvSpPr>
          <p:cNvPr id="9" name="Text 7"/>
          <p:cNvSpPr/>
          <p:nvPr/>
        </p:nvSpPr>
        <p:spPr>
          <a:xfrm>
            <a:off x="6461760" y="2011680"/>
            <a:ext cx="5303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ventes viennent de la 4-5ème relance ou plus</a:t>
            </a:r>
            <a:endParaRPr lang="en-US" sz="1867" dirty="0"/>
          </a:p>
        </p:txBody>
      </p:sp>
      <p:sp>
        <p:nvSpPr>
          <p:cNvPr id="11" name="Shape 9"/>
          <p:cNvSpPr/>
          <p:nvPr/>
        </p:nvSpPr>
        <p:spPr>
          <a:xfrm>
            <a:off x="365760" y="3413760"/>
            <a:ext cx="853440" cy="633984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2" name="Text 10"/>
          <p:cNvSpPr/>
          <p:nvPr/>
        </p:nvSpPr>
        <p:spPr>
          <a:xfrm>
            <a:off x="365760" y="3413760"/>
            <a:ext cx="8534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J+2</a:t>
            </a:r>
            <a:endParaRPr lang="en-US" sz="1467" dirty="0"/>
          </a:p>
        </p:txBody>
      </p:sp>
      <p:sp>
        <p:nvSpPr>
          <p:cNvPr id="13" name="Shape 11"/>
          <p:cNvSpPr/>
          <p:nvPr/>
        </p:nvSpPr>
        <p:spPr>
          <a:xfrm>
            <a:off x="1341120" y="3413760"/>
            <a:ext cx="10424160" cy="633984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4" name="Text 12"/>
          <p:cNvSpPr/>
          <p:nvPr/>
        </p:nvSpPr>
        <p:spPr>
          <a:xfrm>
            <a:off x="1438656" y="3413760"/>
            <a:ext cx="10229088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2400" dirty="0"/>
              <a:t>STATUTS WHATSAPP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365760" y="4169664"/>
            <a:ext cx="853440" cy="633984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6" name="Text 14"/>
          <p:cNvSpPr/>
          <p:nvPr/>
        </p:nvSpPr>
        <p:spPr>
          <a:xfrm>
            <a:off x="365760" y="4169664"/>
            <a:ext cx="8534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J+5</a:t>
            </a:r>
            <a:endParaRPr lang="en-US" sz="1467" dirty="0"/>
          </a:p>
        </p:txBody>
      </p:sp>
      <p:sp>
        <p:nvSpPr>
          <p:cNvPr id="17" name="Shape 15"/>
          <p:cNvSpPr/>
          <p:nvPr/>
        </p:nvSpPr>
        <p:spPr>
          <a:xfrm>
            <a:off x="1341120" y="4169664"/>
            <a:ext cx="10424160" cy="633984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8" name="Text 16"/>
          <p:cNvSpPr/>
          <p:nvPr/>
        </p:nvSpPr>
        <p:spPr>
          <a:xfrm>
            <a:off x="1438656" y="4169664"/>
            <a:ext cx="10229088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/>
              <a:t>VIDEO TIKTOK</a:t>
            </a:r>
          </a:p>
        </p:txBody>
      </p:sp>
      <p:sp>
        <p:nvSpPr>
          <p:cNvPr id="19" name="Shape 17"/>
          <p:cNvSpPr/>
          <p:nvPr/>
        </p:nvSpPr>
        <p:spPr>
          <a:xfrm>
            <a:off x="365760" y="4925568"/>
            <a:ext cx="853440" cy="633984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0" name="Text 18"/>
          <p:cNvSpPr/>
          <p:nvPr/>
        </p:nvSpPr>
        <p:spPr>
          <a:xfrm>
            <a:off x="365760" y="4925568"/>
            <a:ext cx="8534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J+10</a:t>
            </a:r>
            <a:endParaRPr lang="en-US" sz="1467" dirty="0"/>
          </a:p>
        </p:txBody>
      </p:sp>
      <p:sp>
        <p:nvSpPr>
          <p:cNvPr id="21" name="Shape 19"/>
          <p:cNvSpPr/>
          <p:nvPr/>
        </p:nvSpPr>
        <p:spPr>
          <a:xfrm>
            <a:off x="1341120" y="4925568"/>
            <a:ext cx="10424160" cy="633984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2" name="Text 20"/>
          <p:cNvSpPr/>
          <p:nvPr/>
        </p:nvSpPr>
        <p:spPr>
          <a:xfrm>
            <a:off x="1438656" y="4925568"/>
            <a:ext cx="10229088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/>
              <a:t>FACEBOOK</a:t>
            </a:r>
          </a:p>
        </p:txBody>
      </p:sp>
      <p:sp>
        <p:nvSpPr>
          <p:cNvPr id="23" name="Shape 21"/>
          <p:cNvSpPr/>
          <p:nvPr/>
        </p:nvSpPr>
        <p:spPr>
          <a:xfrm>
            <a:off x="365760" y="5681472"/>
            <a:ext cx="853440" cy="633984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4" name="Text 22"/>
          <p:cNvSpPr/>
          <p:nvPr/>
        </p:nvSpPr>
        <p:spPr>
          <a:xfrm>
            <a:off x="365760" y="5681472"/>
            <a:ext cx="85344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J+20</a:t>
            </a:r>
            <a:endParaRPr lang="en-US" sz="1467" dirty="0"/>
          </a:p>
        </p:txBody>
      </p:sp>
      <p:sp>
        <p:nvSpPr>
          <p:cNvPr id="25" name="Shape 23"/>
          <p:cNvSpPr/>
          <p:nvPr/>
        </p:nvSpPr>
        <p:spPr>
          <a:xfrm>
            <a:off x="1341120" y="5681472"/>
            <a:ext cx="10424160" cy="633984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6" name="Text 24"/>
          <p:cNvSpPr/>
          <p:nvPr/>
        </p:nvSpPr>
        <p:spPr>
          <a:xfrm>
            <a:off x="1438656" y="5681472"/>
            <a:ext cx="10229088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/>
              <a:t>Ce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/>
              <a:t>que</a:t>
            </a:r>
            <a:r>
              <a:rPr lang="en-US" sz="2400" dirty="0"/>
              <a:t> </a:t>
            </a:r>
            <a:r>
              <a:rPr lang="en-US" sz="2400" dirty="0" err="1"/>
              <a:t>tu</a:t>
            </a:r>
            <a:r>
              <a:rPr lang="en-US" sz="2400" dirty="0"/>
              <a:t> </a:t>
            </a:r>
            <a:r>
              <a:rPr lang="en-US" sz="2400" dirty="0" err="1"/>
              <a:t>sais</a:t>
            </a:r>
            <a:r>
              <a:rPr lang="en-US" sz="2400" dirty="0"/>
              <a:t> faire</a:t>
            </a:r>
          </a:p>
        </p:txBody>
      </p:sp>
      <p:sp>
        <p:nvSpPr>
          <p:cNvPr id="27" name="Shape 25"/>
          <p:cNvSpPr/>
          <p:nvPr/>
        </p:nvSpPr>
        <p:spPr>
          <a:xfrm>
            <a:off x="365760" y="6437376"/>
            <a:ext cx="11460480" cy="341376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8" name="Text 26"/>
          <p:cNvSpPr/>
          <p:nvPr/>
        </p:nvSpPr>
        <p:spPr>
          <a:xfrm>
            <a:off x="365760" y="6437376"/>
            <a:ext cx="11460480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</a:t>
            </a:r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 de </a:t>
            </a:r>
            <a:r>
              <a:rPr lang="en-US" sz="1867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suivi</a:t>
            </a:r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67" b="1" dirty="0" err="1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obligatoire</a:t>
            </a:r>
            <a:endParaRPr lang="en-US" sz="1333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7 — LE PIPELINE : TON SYSTÈME DE VENTE INDUSTRIALISÉ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04800" y="1828800"/>
            <a:ext cx="2133600" cy="4328160"/>
          </a:xfrm>
          <a:prstGeom prst="rect">
            <a:avLst/>
          </a:prstGeom>
          <a:solidFill>
            <a:srgbClr val="FAFAFA"/>
          </a:solidFill>
          <a:ln w="25400">
            <a:solidFill>
              <a:srgbClr val="1B4F7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6" name="Shape 4"/>
          <p:cNvSpPr/>
          <p:nvPr/>
        </p:nvSpPr>
        <p:spPr>
          <a:xfrm>
            <a:off x="304800" y="1828800"/>
            <a:ext cx="2133600" cy="463296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7" name="Text 5"/>
          <p:cNvSpPr/>
          <p:nvPr/>
        </p:nvSpPr>
        <p:spPr>
          <a:xfrm>
            <a:off x="304800" y="1828800"/>
            <a:ext cx="2133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ATTIRER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04800" y="2377440"/>
            <a:ext cx="213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dirty="0">
                <a:solidFill>
                  <a:srgbClr val="000000"/>
                </a:solidFill>
              </a:rPr>
              <a:t>🎯</a:t>
            </a:r>
            <a:endParaRPr lang="en-US" sz="3733" dirty="0"/>
          </a:p>
        </p:txBody>
      </p:sp>
      <p:sp>
        <p:nvSpPr>
          <p:cNvPr id="9" name="Text 7"/>
          <p:cNvSpPr/>
          <p:nvPr/>
        </p:nvSpPr>
        <p:spPr>
          <a:xfrm>
            <a:off x="402336" y="3169920"/>
            <a:ext cx="1938528" cy="1828800"/>
          </a:xfrm>
          <a:prstGeom prst="rect">
            <a:avLst/>
          </a:prstGeom>
          <a:noFill/>
          <a:ln/>
        </p:spPr>
        <p:txBody>
          <a:bodyPr wrap="square" lIns="33867" tIns="33867" rIns="33867" bIns="33867" rtlCol="0" anchor="ctr"/>
          <a:lstStyle/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réseaux, statut WhatsApp, ,,,,</a:t>
            </a:r>
            <a:endParaRPr lang="en-US" sz="2400" b="1" dirty="0"/>
          </a:p>
        </p:txBody>
      </p:sp>
      <p:sp>
        <p:nvSpPr>
          <p:cNvPr id="10" name="Shape 8"/>
          <p:cNvSpPr/>
          <p:nvPr/>
        </p:nvSpPr>
        <p:spPr>
          <a:xfrm>
            <a:off x="304800" y="5791200"/>
            <a:ext cx="2133600" cy="36576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1" name="Text 9"/>
          <p:cNvSpPr/>
          <p:nvPr/>
        </p:nvSpPr>
        <p:spPr>
          <a:xfrm>
            <a:off x="304800" y="5791200"/>
            <a:ext cx="213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1-5 contacts / jour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414016" y="3779520"/>
            <a:ext cx="24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67" dirty="0"/>
          </a:p>
        </p:txBody>
      </p:sp>
      <p:sp>
        <p:nvSpPr>
          <p:cNvPr id="13" name="Shape 11"/>
          <p:cNvSpPr/>
          <p:nvPr/>
        </p:nvSpPr>
        <p:spPr>
          <a:xfrm>
            <a:off x="2645664" y="1828800"/>
            <a:ext cx="2133600" cy="4328160"/>
          </a:xfrm>
          <a:prstGeom prst="rect">
            <a:avLst/>
          </a:prstGeom>
          <a:solidFill>
            <a:srgbClr val="FAFAFA"/>
          </a:solidFill>
          <a:ln w="25400">
            <a:solidFill>
              <a:srgbClr val="F1C40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4" name="Shape 12"/>
          <p:cNvSpPr/>
          <p:nvPr/>
        </p:nvSpPr>
        <p:spPr>
          <a:xfrm>
            <a:off x="2645664" y="1828800"/>
            <a:ext cx="2133600" cy="463296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5" name="Text 13"/>
          <p:cNvSpPr/>
          <p:nvPr/>
        </p:nvSpPr>
        <p:spPr>
          <a:xfrm>
            <a:off x="2645664" y="1828800"/>
            <a:ext cx="2133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2. QUALIFIER</a:t>
            </a:r>
          </a:p>
        </p:txBody>
      </p:sp>
      <p:sp>
        <p:nvSpPr>
          <p:cNvPr id="16" name="Text 14"/>
          <p:cNvSpPr/>
          <p:nvPr/>
        </p:nvSpPr>
        <p:spPr>
          <a:xfrm>
            <a:off x="2645664" y="2377440"/>
            <a:ext cx="213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dirty="0">
                <a:solidFill>
                  <a:srgbClr val="000000"/>
                </a:solidFill>
              </a:rPr>
              <a:t>🔍</a:t>
            </a:r>
            <a:endParaRPr lang="en-US" sz="3733" dirty="0"/>
          </a:p>
        </p:txBody>
      </p:sp>
      <p:sp>
        <p:nvSpPr>
          <p:cNvPr id="17" name="Text 15"/>
          <p:cNvSpPr/>
          <p:nvPr/>
        </p:nvSpPr>
        <p:spPr>
          <a:xfrm>
            <a:off x="2743200" y="3169920"/>
            <a:ext cx="1938528" cy="1828800"/>
          </a:xfrm>
          <a:prstGeom prst="rect">
            <a:avLst/>
          </a:prstGeom>
          <a:noFill/>
          <a:ln/>
        </p:spPr>
        <p:txBody>
          <a:bodyPr wrap="square" lIns="33867" tIns="33867" rIns="33867" bIns="33867" rtlCol="0" anchor="ctr"/>
          <a:lstStyle/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Poser  questions </a:t>
            </a:r>
          </a:p>
        </p:txBody>
      </p:sp>
      <p:sp>
        <p:nvSpPr>
          <p:cNvPr id="18" name="Shape 16"/>
          <p:cNvSpPr/>
          <p:nvPr/>
        </p:nvSpPr>
        <p:spPr>
          <a:xfrm>
            <a:off x="2645664" y="5791200"/>
            <a:ext cx="2133600" cy="365760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9" name="Text 17"/>
          <p:cNvSpPr/>
          <p:nvPr/>
        </p:nvSpPr>
        <p:spPr>
          <a:xfrm>
            <a:off x="2645664" y="5791200"/>
            <a:ext cx="213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-120"/>
              </a:rPr>
              <a:t>📊 10 discussions / jour</a:t>
            </a:r>
          </a:p>
        </p:txBody>
      </p:sp>
      <p:sp>
        <p:nvSpPr>
          <p:cNvPr id="20" name="Text 18"/>
          <p:cNvSpPr/>
          <p:nvPr/>
        </p:nvSpPr>
        <p:spPr>
          <a:xfrm>
            <a:off x="4754880" y="3779520"/>
            <a:ext cx="24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F1C4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67" dirty="0"/>
          </a:p>
        </p:txBody>
      </p:sp>
      <p:sp>
        <p:nvSpPr>
          <p:cNvPr id="21" name="Shape 19"/>
          <p:cNvSpPr/>
          <p:nvPr/>
        </p:nvSpPr>
        <p:spPr>
          <a:xfrm>
            <a:off x="4986528" y="1828800"/>
            <a:ext cx="2133600" cy="4328160"/>
          </a:xfrm>
          <a:prstGeom prst="rect">
            <a:avLst/>
          </a:prstGeom>
          <a:solidFill>
            <a:srgbClr val="FAFAFA"/>
          </a:solidFill>
          <a:ln w="2540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2" name="Shape 20"/>
          <p:cNvSpPr/>
          <p:nvPr/>
        </p:nvSpPr>
        <p:spPr>
          <a:xfrm>
            <a:off x="4986528" y="1828800"/>
            <a:ext cx="2133600" cy="463296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3" name="Text 21"/>
          <p:cNvSpPr/>
          <p:nvPr/>
        </p:nvSpPr>
        <p:spPr>
          <a:xfrm>
            <a:off x="4986528" y="1828800"/>
            <a:ext cx="2133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3</a:t>
            </a:r>
            <a:r>
              <a:rPr lang="en-US" sz="14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PRÉSENTER</a:t>
            </a:r>
          </a:p>
        </p:txBody>
      </p:sp>
      <p:sp>
        <p:nvSpPr>
          <p:cNvPr id="24" name="Text 22"/>
          <p:cNvSpPr/>
          <p:nvPr/>
        </p:nvSpPr>
        <p:spPr>
          <a:xfrm>
            <a:off x="4986528" y="2377440"/>
            <a:ext cx="213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dirty="0">
                <a:solidFill>
                  <a:srgbClr val="000000"/>
                </a:solidFill>
              </a:rPr>
              <a:t>💡</a:t>
            </a:r>
            <a:endParaRPr lang="en-US" sz="3733" dirty="0"/>
          </a:p>
        </p:txBody>
      </p:sp>
      <p:sp>
        <p:nvSpPr>
          <p:cNvPr id="25" name="Text 23"/>
          <p:cNvSpPr/>
          <p:nvPr/>
        </p:nvSpPr>
        <p:spPr>
          <a:xfrm>
            <a:off x="5084064" y="3169920"/>
            <a:ext cx="1938528" cy="1828800"/>
          </a:xfrm>
          <a:prstGeom prst="rect">
            <a:avLst/>
          </a:prstGeom>
          <a:noFill/>
          <a:ln/>
        </p:spPr>
        <p:txBody>
          <a:bodyPr wrap="square" lIns="33867" tIns="33867" rIns="33867" bIns="33867" rtlCol="0" anchor="ctr"/>
          <a:lstStyle/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Adapter au profil. </a:t>
            </a:r>
          </a:p>
        </p:txBody>
      </p:sp>
      <p:sp>
        <p:nvSpPr>
          <p:cNvPr id="26" name="Shape 24"/>
          <p:cNvSpPr/>
          <p:nvPr/>
        </p:nvSpPr>
        <p:spPr>
          <a:xfrm>
            <a:off x="4986528" y="5791200"/>
            <a:ext cx="2133600" cy="365760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7" name="Text 25"/>
          <p:cNvSpPr/>
          <p:nvPr/>
        </p:nvSpPr>
        <p:spPr>
          <a:xfrm>
            <a:off x="4864610" y="5791200"/>
            <a:ext cx="225551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📊 1-5 </a:t>
            </a:r>
            <a:r>
              <a:rPr lang="en-US" sz="1600" b="1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présentations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/jour</a:t>
            </a:r>
          </a:p>
        </p:txBody>
      </p:sp>
      <p:sp>
        <p:nvSpPr>
          <p:cNvPr id="28" name="Text 26"/>
          <p:cNvSpPr/>
          <p:nvPr/>
        </p:nvSpPr>
        <p:spPr>
          <a:xfrm>
            <a:off x="7095744" y="3779520"/>
            <a:ext cx="24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67" dirty="0"/>
          </a:p>
        </p:txBody>
      </p:sp>
      <p:sp>
        <p:nvSpPr>
          <p:cNvPr id="29" name="Shape 27"/>
          <p:cNvSpPr/>
          <p:nvPr/>
        </p:nvSpPr>
        <p:spPr>
          <a:xfrm>
            <a:off x="7327392" y="1828800"/>
            <a:ext cx="2133600" cy="4328160"/>
          </a:xfrm>
          <a:prstGeom prst="rect">
            <a:avLst/>
          </a:prstGeom>
          <a:solidFill>
            <a:srgbClr val="FAFAFA"/>
          </a:solidFill>
          <a:ln w="25400">
            <a:solidFill>
              <a:srgbClr val="F39C1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30" name="Shape 28"/>
          <p:cNvSpPr/>
          <p:nvPr/>
        </p:nvSpPr>
        <p:spPr>
          <a:xfrm>
            <a:off x="7327392" y="1828800"/>
            <a:ext cx="2133600" cy="463296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1" name="Text 29"/>
          <p:cNvSpPr/>
          <p:nvPr/>
        </p:nvSpPr>
        <p:spPr>
          <a:xfrm>
            <a:off x="7327392" y="1828800"/>
            <a:ext cx="2133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4. RELANCER</a:t>
            </a:r>
          </a:p>
        </p:txBody>
      </p:sp>
      <p:sp>
        <p:nvSpPr>
          <p:cNvPr id="32" name="Text 30"/>
          <p:cNvSpPr/>
          <p:nvPr/>
        </p:nvSpPr>
        <p:spPr>
          <a:xfrm>
            <a:off x="7327392" y="2377440"/>
            <a:ext cx="213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dirty="0">
                <a:solidFill>
                  <a:srgbClr val="000000"/>
                </a:solidFill>
              </a:rPr>
              <a:t>🔄</a:t>
            </a:r>
            <a:endParaRPr lang="en-US" sz="3733" dirty="0"/>
          </a:p>
        </p:txBody>
      </p:sp>
      <p:sp>
        <p:nvSpPr>
          <p:cNvPr id="33" name="Text 31"/>
          <p:cNvSpPr/>
          <p:nvPr/>
        </p:nvSpPr>
        <p:spPr>
          <a:xfrm>
            <a:off x="7424928" y="3169920"/>
            <a:ext cx="1938528" cy="1828800"/>
          </a:xfrm>
          <a:prstGeom prst="rect">
            <a:avLst/>
          </a:prstGeom>
          <a:noFill/>
          <a:ln/>
        </p:spPr>
        <p:txBody>
          <a:bodyPr wrap="square" lIns="33867" tIns="33867" rIns="33867" bIns="33867" rtlCol="0" anchor="ctr"/>
          <a:lstStyle/>
          <a:p>
            <a:pPr algn="ctr"/>
            <a:r>
              <a:rPr lang="en-US" sz="1200" dirty="0"/>
              <a:t>Publication</a:t>
            </a:r>
          </a:p>
        </p:txBody>
      </p:sp>
      <p:sp>
        <p:nvSpPr>
          <p:cNvPr id="34" name="Shape 32"/>
          <p:cNvSpPr/>
          <p:nvPr/>
        </p:nvSpPr>
        <p:spPr>
          <a:xfrm>
            <a:off x="7327392" y="5791200"/>
            <a:ext cx="2133600" cy="36576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5" name="Text 33"/>
          <p:cNvSpPr/>
          <p:nvPr/>
        </p:nvSpPr>
        <p:spPr>
          <a:xfrm>
            <a:off x="7327392" y="5791200"/>
            <a:ext cx="213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📊 Jusqu'à 5 relances</a:t>
            </a:r>
          </a:p>
        </p:txBody>
      </p:sp>
      <p:sp>
        <p:nvSpPr>
          <p:cNvPr id="36" name="Text 34"/>
          <p:cNvSpPr/>
          <p:nvPr/>
        </p:nvSpPr>
        <p:spPr>
          <a:xfrm>
            <a:off x="9436608" y="3779520"/>
            <a:ext cx="24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67" dirty="0"/>
          </a:p>
        </p:txBody>
      </p:sp>
      <p:sp>
        <p:nvSpPr>
          <p:cNvPr id="37" name="Shape 35"/>
          <p:cNvSpPr/>
          <p:nvPr/>
        </p:nvSpPr>
        <p:spPr>
          <a:xfrm>
            <a:off x="9668256" y="1828800"/>
            <a:ext cx="2133600" cy="4328160"/>
          </a:xfrm>
          <a:prstGeom prst="rect">
            <a:avLst/>
          </a:prstGeom>
          <a:solidFill>
            <a:srgbClr val="FAFAFA"/>
          </a:solidFill>
          <a:ln w="254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38" name="Shape 36"/>
          <p:cNvSpPr/>
          <p:nvPr/>
        </p:nvSpPr>
        <p:spPr>
          <a:xfrm>
            <a:off x="9668256" y="1828800"/>
            <a:ext cx="2133600" cy="46329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9" name="Text 37"/>
          <p:cNvSpPr/>
          <p:nvPr/>
        </p:nvSpPr>
        <p:spPr>
          <a:xfrm>
            <a:off x="9668256" y="1828800"/>
            <a:ext cx="2133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5. CONVERTIR</a:t>
            </a:r>
          </a:p>
        </p:txBody>
      </p:sp>
      <p:sp>
        <p:nvSpPr>
          <p:cNvPr id="40" name="Text 38"/>
          <p:cNvSpPr/>
          <p:nvPr/>
        </p:nvSpPr>
        <p:spPr>
          <a:xfrm>
            <a:off x="9668256" y="2377440"/>
            <a:ext cx="213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dirty="0">
                <a:solidFill>
                  <a:srgbClr val="000000"/>
                </a:solidFill>
              </a:rPr>
              <a:t>🚀</a:t>
            </a:r>
            <a:endParaRPr lang="en-US" sz="3733" dirty="0"/>
          </a:p>
        </p:txBody>
      </p:sp>
      <p:sp>
        <p:nvSpPr>
          <p:cNvPr id="41" name="Text 39"/>
          <p:cNvSpPr/>
          <p:nvPr/>
        </p:nvSpPr>
        <p:spPr>
          <a:xfrm>
            <a:off x="9765792" y="3169920"/>
            <a:ext cx="1938528" cy="1828800"/>
          </a:xfrm>
          <a:prstGeom prst="rect">
            <a:avLst/>
          </a:prstGeom>
          <a:noFill/>
          <a:ln/>
        </p:spPr>
        <p:txBody>
          <a:bodyPr wrap="square" lIns="33867" tIns="33867" rIns="33867" bIns="33867" rtlCol="0" anchor="ctr"/>
          <a:lstStyle/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On commence </a:t>
            </a:r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quand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?.</a:t>
            </a:r>
          </a:p>
        </p:txBody>
      </p:sp>
      <p:sp>
        <p:nvSpPr>
          <p:cNvPr id="42" name="Shape 40"/>
          <p:cNvSpPr/>
          <p:nvPr/>
        </p:nvSpPr>
        <p:spPr>
          <a:xfrm>
            <a:off x="9668256" y="5791200"/>
            <a:ext cx="2133600" cy="36576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43" name="Text 41"/>
          <p:cNvSpPr/>
          <p:nvPr/>
        </p:nvSpPr>
        <p:spPr>
          <a:xfrm>
            <a:off x="9668256" y="5791200"/>
            <a:ext cx="213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📊 1-2 affiliés / jour</a:t>
            </a:r>
          </a:p>
        </p:txBody>
      </p:sp>
      <p:sp>
        <p:nvSpPr>
          <p:cNvPr id="44" name="Shape 42"/>
          <p:cNvSpPr/>
          <p:nvPr/>
        </p:nvSpPr>
        <p:spPr>
          <a:xfrm>
            <a:off x="0" y="6437376"/>
            <a:ext cx="12192000" cy="4267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45" name="Text 43"/>
          <p:cNvSpPr/>
          <p:nvPr/>
        </p:nvSpPr>
        <p:spPr>
          <a:xfrm>
            <a:off x="487680" y="6437376"/>
            <a:ext cx="112166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867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⚙️  Ton travail quotidien = remplir ce pipeline. Chaque étape compte. Si tu sautes une étape, </a:t>
            </a:r>
            <a:r>
              <a:rPr lang="en-US" sz="1867" b="1" dirty="0" err="1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</a:t>
            </a:r>
            <a:r>
              <a:rPr lang="en-US" sz="1867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67" b="1" dirty="0" err="1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perds</a:t>
            </a:r>
            <a:endParaRPr lang="en-US" sz="1867" dirty="0">
              <a:solidFill>
                <a:srgbClr val="FFFF00"/>
              </a:solidFill>
            </a:endParaRPr>
          </a:p>
        </p:txBody>
      </p:sp>
      <p:sp>
        <p:nvSpPr>
          <p:cNvPr id="47" name="Text 39">
            <a:extLst>
              <a:ext uri="{FF2B5EF4-FFF2-40B4-BE49-F238E27FC236}">
                <a16:creationId xmlns:a16="http://schemas.microsoft.com/office/drawing/2014/main" id="{0B49B829-979B-9F81-BF21-0490286B8D65}"/>
              </a:ext>
            </a:extLst>
          </p:cNvPr>
          <p:cNvSpPr/>
          <p:nvPr/>
        </p:nvSpPr>
        <p:spPr>
          <a:xfrm>
            <a:off x="7473696" y="3169920"/>
            <a:ext cx="1938528" cy="1828800"/>
          </a:xfrm>
          <a:prstGeom prst="rect">
            <a:avLst/>
          </a:prstGeom>
          <a:noFill/>
          <a:ln/>
        </p:spPr>
        <p:txBody>
          <a:bodyPr wrap="square" lIns="33867" tIns="33867" rIns="33867" bIns="33867" rtlCol="0" anchor="ctr"/>
          <a:lstStyle/>
          <a:p>
            <a:pPr algn="ctr"/>
            <a:r>
              <a:rPr lang="en-US" sz="2400" b="1" dirty="0" err="1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Publiez</a:t>
            </a:r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 </a:t>
            </a:r>
          </a:p>
          <a:p>
            <a:pPr algn="ctr"/>
            <a:r>
              <a:rPr lang="en-US" sz="2400" b="1" dirty="0">
                <a:solidFill>
                  <a:srgbClr val="0D1B2A"/>
                </a:solidFill>
                <a:latin typeface="Calibri" pitchFamily="34" charset="0"/>
                <a:cs typeface="Calibri" pitchFamily="34" charset="-120"/>
              </a:rPr>
              <a:t>encore et encore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8 — LA DUPLICATION : TON VRAI LEVIER DE RICHESSE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158240"/>
            <a:ext cx="11460480" cy="67056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5" name="Text 3"/>
          <p:cNvSpPr/>
          <p:nvPr/>
        </p:nvSpPr>
        <p:spPr>
          <a:xfrm>
            <a:off x="365760" y="1158240"/>
            <a:ext cx="1146048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"Ce n'est pas toi qui </a:t>
            </a:r>
            <a:r>
              <a:rPr lang="en-US" sz="2400" b="1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travailles</a:t>
            </a:r>
            <a:r>
              <a:rPr lang="en-US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, le </a:t>
            </a:r>
            <a:r>
              <a:rPr lang="en-US" sz="2400" b="1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</a:t>
            </a:r>
            <a:r>
              <a:rPr lang="en-US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fr-FR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système(TETProgram)</a:t>
            </a:r>
            <a:r>
              <a:rPr lang="en-US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</a:t>
            </a:r>
            <a:r>
              <a:rPr lang="en-US" sz="2400" b="1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travaille</a:t>
            </a:r>
            <a:r>
              <a:rPr lang="en-US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pour </a:t>
            </a:r>
            <a:r>
              <a:rPr lang="en-US" sz="2400" b="1" i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toi</a:t>
            </a:r>
            <a:r>
              <a:rPr lang="en-US" sz="24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87680" y="2011680"/>
            <a:ext cx="1121664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</a:t>
            </a:r>
            <a:r>
              <a:rPr lang="en-US" sz="24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CALCUL SIMPLE — CE QUE TU PEUX CONSTRUIRE EN 3 MOIS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5760" y="2560320"/>
            <a:ext cx="365760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1B4F7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8" name="Shape 6"/>
          <p:cNvSpPr/>
          <p:nvPr/>
        </p:nvSpPr>
        <p:spPr>
          <a:xfrm>
            <a:off x="365760" y="2560320"/>
            <a:ext cx="3657600" cy="463296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9" name="Text 7"/>
          <p:cNvSpPr/>
          <p:nvPr/>
        </p:nvSpPr>
        <p:spPr>
          <a:xfrm>
            <a:off x="365760" y="2560320"/>
            <a:ext cx="3657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MOIS 1</a:t>
            </a:r>
          </a:p>
        </p:txBody>
      </p:sp>
      <p:sp>
        <p:nvSpPr>
          <p:cNvPr id="10" name="Text 8"/>
          <p:cNvSpPr/>
          <p:nvPr/>
        </p:nvSpPr>
        <p:spPr>
          <a:xfrm>
            <a:off x="487680" y="3072384"/>
            <a:ext cx="3413760" cy="1487424"/>
          </a:xfrm>
          <a:prstGeom prst="rect">
            <a:avLst/>
          </a:prstGeom>
          <a:noFill/>
          <a:ln/>
        </p:spPr>
        <p:txBody>
          <a:bodyPr wrap="square" lIns="67733" tIns="67733" rIns="67733" bIns="67733" rtlCol="0" anchor="ctr"/>
          <a:lstStyle/>
          <a:p>
            <a:pPr algn="ctr"/>
            <a:r>
              <a:rPr lang="en-US" sz="21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Nouveaux affiliés : </a:t>
            </a:r>
            <a:r>
              <a:rPr lang="en-US" sz="2133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5-10
</a:t>
            </a:r>
            <a:r>
              <a:rPr lang="en-US" sz="21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: </a:t>
            </a:r>
            <a:r>
              <a:rPr lang="en-US" sz="2133" b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5-10
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Premiers </a:t>
            </a:r>
            <a:r>
              <a:rPr lang="en-US" sz="2133" b="1" i="1" dirty="0" err="1">
                <a:solidFill>
                  <a:srgbClr val="4153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revenus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directs:       ≈ 20 000f à 35 000F</a:t>
            </a:r>
            <a:endParaRPr lang="en-US" sz="2133" b="1" dirty="0">
              <a:solidFill>
                <a:srgbClr val="41535C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4206240" y="2560320"/>
            <a:ext cx="365760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2" name="Shape 10"/>
          <p:cNvSpPr/>
          <p:nvPr/>
        </p:nvSpPr>
        <p:spPr>
          <a:xfrm>
            <a:off x="4206240" y="2560320"/>
            <a:ext cx="3657600" cy="463296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3" name="Text 11"/>
          <p:cNvSpPr/>
          <p:nvPr/>
        </p:nvSpPr>
        <p:spPr>
          <a:xfrm>
            <a:off x="4206240" y="2560320"/>
            <a:ext cx="3657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MOIS</a:t>
            </a:r>
            <a:r>
              <a:rPr lang="en-US" sz="1867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2</a:t>
            </a:r>
          </a:p>
        </p:txBody>
      </p:sp>
      <p:sp>
        <p:nvSpPr>
          <p:cNvPr id="14" name="Text 12"/>
          <p:cNvSpPr/>
          <p:nvPr/>
        </p:nvSpPr>
        <p:spPr>
          <a:xfrm>
            <a:off x="4328160" y="3072384"/>
            <a:ext cx="3413760" cy="1487424"/>
          </a:xfrm>
          <a:prstGeom prst="rect">
            <a:avLst/>
          </a:prstGeom>
          <a:noFill/>
          <a:ln/>
        </p:spPr>
        <p:txBody>
          <a:bodyPr wrap="square" lIns="67733" tIns="67733" rIns="67733" bIns="67733" rtlCol="0" anchor="ctr"/>
          <a:lstStyle/>
          <a:p>
            <a:pPr algn="ctr"/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Nouveaux affiliés : </a:t>
            </a:r>
            <a:r>
              <a:rPr lang="en-US" sz="1867" b="1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5-10
</a:t>
            </a:r>
            <a:r>
              <a:rPr lang="en-US" sz="18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: </a:t>
            </a:r>
            <a:r>
              <a:rPr lang="en-US" sz="1867" b="1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10-30
</a:t>
            </a:r>
            <a:r>
              <a:rPr lang="en-US" sz="1867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-120"/>
              </a:rPr>
              <a:t>+ 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commissions sur réseau </a:t>
            </a:r>
            <a:r>
              <a:rPr lang="en-US" sz="2133" b="1" i="1" dirty="0" err="1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en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b="1" i="1" dirty="0" err="1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croissance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 ≈ 50 000f à 135 000F</a:t>
            </a:r>
          </a:p>
        </p:txBody>
      </p:sp>
      <p:sp>
        <p:nvSpPr>
          <p:cNvPr id="15" name="Shape 13"/>
          <p:cNvSpPr/>
          <p:nvPr/>
        </p:nvSpPr>
        <p:spPr>
          <a:xfrm>
            <a:off x="8046720" y="2560320"/>
            <a:ext cx="3657600" cy="2072640"/>
          </a:xfrm>
          <a:prstGeom prst="rect">
            <a:avLst/>
          </a:prstGeom>
          <a:solidFill>
            <a:srgbClr val="FFFFFF"/>
          </a:solidFill>
          <a:ln w="25400">
            <a:solidFill>
              <a:srgbClr val="F39C1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6" name="Shape 14"/>
          <p:cNvSpPr/>
          <p:nvPr/>
        </p:nvSpPr>
        <p:spPr>
          <a:xfrm>
            <a:off x="8046720" y="2560320"/>
            <a:ext cx="3657600" cy="463296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7" name="Text 15"/>
          <p:cNvSpPr/>
          <p:nvPr/>
        </p:nvSpPr>
        <p:spPr>
          <a:xfrm>
            <a:off x="8046720" y="2560320"/>
            <a:ext cx="365760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MOIS 3</a:t>
            </a:r>
          </a:p>
        </p:txBody>
      </p:sp>
      <p:sp>
        <p:nvSpPr>
          <p:cNvPr id="18" name="Text 16"/>
          <p:cNvSpPr/>
          <p:nvPr/>
        </p:nvSpPr>
        <p:spPr>
          <a:xfrm>
            <a:off x="8168640" y="3072384"/>
            <a:ext cx="3413760" cy="1487424"/>
          </a:xfrm>
          <a:prstGeom prst="rect">
            <a:avLst/>
          </a:prstGeom>
          <a:noFill/>
          <a:ln/>
        </p:spPr>
        <p:txBody>
          <a:bodyPr wrap="square" lIns="67733" tIns="67733" rIns="67733" bIns="67733" rtlCol="0" anchor="ctr"/>
          <a:lstStyle/>
          <a:p>
            <a:r>
              <a:rPr lang="en-US" sz="21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Nouveaux affiliés : </a:t>
            </a:r>
            <a:r>
              <a:rPr lang="en-US" sz="2133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5-10
</a:t>
            </a:r>
            <a:r>
              <a:rPr lang="en-US" sz="21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: </a:t>
            </a:r>
            <a:r>
              <a:rPr lang="en-US" sz="2133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30-90+
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+</a:t>
            </a:r>
            <a:r>
              <a:rPr lang="en-US" sz="2133" i="1" dirty="0">
                <a:solidFill>
                  <a:srgbClr val="56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133" b="1" i="1" dirty="0" err="1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revenus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2133" b="1" i="1" dirty="0" err="1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passifs</a:t>
            </a:r>
            <a:r>
              <a:rPr lang="en-US" sz="2133" b="1" i="1" dirty="0">
                <a:solidFill>
                  <a:srgbClr val="41535C"/>
                </a:solidFill>
                <a:latin typeface="Calibri" pitchFamily="34" charset="0"/>
                <a:cs typeface="Calibri" pitchFamily="34" charset="-120"/>
              </a:rPr>
              <a:t> croissants   ≈ 135 000f à 450 000F</a:t>
            </a:r>
          </a:p>
        </p:txBody>
      </p:sp>
      <p:sp>
        <p:nvSpPr>
          <p:cNvPr id="19" name="Text 17"/>
          <p:cNvSpPr/>
          <p:nvPr/>
        </p:nvSpPr>
        <p:spPr>
          <a:xfrm>
            <a:off x="487680" y="4852416"/>
            <a:ext cx="11216640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3 RÈGLES DE DUPLICATION QUI FONT TOUT</a:t>
            </a:r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365760" y="5388864"/>
            <a:ext cx="3657600" cy="1158240"/>
          </a:xfrm>
          <a:prstGeom prst="rect">
            <a:avLst/>
          </a:prstGeom>
          <a:solidFill>
            <a:srgbClr val="0D1B2A"/>
          </a:solidFill>
          <a:ln w="12700">
            <a:solidFill>
              <a:srgbClr val="F39C1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1" name="Text 19"/>
          <p:cNvSpPr/>
          <p:nvPr/>
        </p:nvSpPr>
        <p:spPr>
          <a:xfrm>
            <a:off x="463296" y="5425440"/>
            <a:ext cx="346252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⚡ RÈGLE 1</a:t>
            </a:r>
            <a:endParaRPr lang="en-US" sz="2133" dirty="0">
              <a:solidFill>
                <a:srgbClr val="FFFF00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512064" y="5596128"/>
            <a:ext cx="3462528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Viens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souvent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a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tetprogram</a:t>
            </a:r>
            <a:endParaRPr lang="en-US" sz="1333" dirty="0">
              <a:solidFill>
                <a:srgbClr val="D5D8DC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206240" y="5388864"/>
            <a:ext cx="3657600" cy="1158240"/>
          </a:xfrm>
          <a:prstGeom prst="rect">
            <a:avLst/>
          </a:prstGeom>
          <a:solidFill>
            <a:srgbClr val="0D1B2A"/>
          </a:solidFill>
          <a:ln w="12700">
            <a:solidFill>
              <a:srgbClr val="F39C1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4" name="Text 22"/>
          <p:cNvSpPr/>
          <p:nvPr/>
        </p:nvSpPr>
        <p:spPr>
          <a:xfrm>
            <a:off x="4303776" y="5425440"/>
            <a:ext cx="346252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🔄 </a:t>
            </a:r>
            <a:r>
              <a:rPr lang="en-US" sz="2133" b="1" dirty="0">
                <a:solidFill>
                  <a:srgbClr val="FFFF00"/>
                </a:solidFill>
                <a:latin typeface="Calibri" pitchFamily="34" charset="0"/>
                <a:cs typeface="Calibri" pitchFamily="34" charset="-120"/>
              </a:rPr>
              <a:t>RÈGLE 2</a:t>
            </a:r>
          </a:p>
        </p:txBody>
      </p:sp>
      <p:sp>
        <p:nvSpPr>
          <p:cNvPr id="25" name="Text 23"/>
          <p:cNvSpPr/>
          <p:nvPr/>
        </p:nvSpPr>
        <p:spPr>
          <a:xfrm>
            <a:off x="4303776" y="5779008"/>
            <a:ext cx="3462528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Assiste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la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personne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pour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lui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montrer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que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tu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connais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de temps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en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fr-FR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temps </a:t>
            </a:r>
            <a:endParaRPr lang="en-US" sz="1333" dirty="0"/>
          </a:p>
        </p:txBody>
      </p:sp>
      <p:sp>
        <p:nvSpPr>
          <p:cNvPr id="26" name="Shape 24"/>
          <p:cNvSpPr/>
          <p:nvPr/>
        </p:nvSpPr>
        <p:spPr>
          <a:xfrm>
            <a:off x="8046720" y="5388864"/>
            <a:ext cx="3657600" cy="1158240"/>
          </a:xfrm>
          <a:prstGeom prst="rect">
            <a:avLst/>
          </a:prstGeom>
          <a:solidFill>
            <a:srgbClr val="0D1B2A"/>
          </a:solidFill>
          <a:ln w="12700">
            <a:solidFill>
              <a:srgbClr val="F39C1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7" name="Text 25"/>
          <p:cNvSpPr/>
          <p:nvPr/>
        </p:nvSpPr>
        <p:spPr>
          <a:xfrm>
            <a:off x="8144256" y="5425440"/>
            <a:ext cx="3462528" cy="341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00"/>
                </a:solidFill>
                <a:latin typeface="Calibri" pitchFamily="34" charset="0"/>
                <a:cs typeface="Calibri" pitchFamily="34" charset="-120"/>
              </a:rPr>
              <a:t>🚀 RÈGLE 3</a:t>
            </a:r>
          </a:p>
        </p:txBody>
      </p:sp>
      <p:sp>
        <p:nvSpPr>
          <p:cNvPr id="28" name="Text 26"/>
          <p:cNvSpPr/>
          <p:nvPr/>
        </p:nvSpPr>
        <p:spPr>
          <a:xfrm>
            <a:off x="8168640" y="5722059"/>
            <a:ext cx="3462528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Ne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donne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pas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ce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que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tu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as payer pour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apprendre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gratuitement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sinon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on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pense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que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tu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es est un idiot et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que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ce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que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tu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connais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333" dirty="0" err="1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n’est</a:t>
            </a:r>
            <a:r>
              <a:rPr lang="en-US" sz="1333" dirty="0">
                <a:solidFill>
                  <a:srgbClr val="D5D8DC"/>
                </a:solidFill>
                <a:latin typeface="Calibri" pitchFamily="34" charset="0"/>
                <a:cs typeface="Calibri" pitchFamily="34" charset="-120"/>
              </a:rPr>
              <a:t> pas bon</a:t>
            </a:r>
          </a:p>
        </p:txBody>
      </p:sp>
      <p:sp>
        <p:nvSpPr>
          <p:cNvPr id="29" name="Shape 27"/>
          <p:cNvSpPr/>
          <p:nvPr/>
        </p:nvSpPr>
        <p:spPr>
          <a:xfrm>
            <a:off x="0" y="6486144"/>
            <a:ext cx="12192000" cy="365760"/>
          </a:xfrm>
          <a:prstGeom prst="rect">
            <a:avLst/>
          </a:prstGeom>
          <a:solidFill>
            <a:srgbClr val="FFFF00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0" name="Text 28"/>
          <p:cNvSpPr/>
          <p:nvPr/>
        </p:nvSpPr>
        <p:spPr>
          <a:xfrm>
            <a:off x="487680" y="6486144"/>
            <a:ext cx="1121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🔑  </a:t>
            </a:r>
            <a:r>
              <a:rPr lang="en-US" sz="2133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ton affilié gagne, tu gagnes. C'est ça la vraie magie de l'affiliation africaine TETProgram.</a:t>
            </a:r>
            <a:endParaRPr lang="en-US" sz="1467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PARTIE 9 — TON PLAN D'ACTION : 0 À 10 AFFILIÉS EN 30 JOURS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1158240"/>
            <a:ext cx="5547360" cy="2560320"/>
          </a:xfrm>
          <a:prstGeom prst="rect">
            <a:avLst/>
          </a:prstGeom>
          <a:solidFill>
            <a:srgbClr val="FAFAFA"/>
          </a:solidFill>
          <a:ln w="25400">
            <a:solidFill>
              <a:srgbClr val="1B4F72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5" name="Shape 3"/>
          <p:cNvSpPr/>
          <p:nvPr/>
        </p:nvSpPr>
        <p:spPr>
          <a:xfrm>
            <a:off x="365760" y="1158240"/>
            <a:ext cx="5547360" cy="463296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6" name="Text 4"/>
          <p:cNvSpPr/>
          <p:nvPr/>
        </p:nvSpPr>
        <p:spPr>
          <a:xfrm>
            <a:off x="463296" y="115824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 1 — PRÉPARER</a:t>
            </a:r>
            <a:endParaRPr lang="en-US" sz="2133" dirty="0"/>
          </a:p>
        </p:txBody>
      </p:sp>
      <p:sp>
        <p:nvSpPr>
          <p:cNvPr id="7" name="Text 5"/>
          <p:cNvSpPr/>
          <p:nvPr/>
        </p:nvSpPr>
        <p:spPr>
          <a:xfrm>
            <a:off x="682752" y="2507861"/>
            <a:ext cx="5352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67" b="1" i="1" dirty="0">
                <a:solidFill>
                  <a:srgbClr val="1B4F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Objectif : Être prêt à parler à n'importe qui</a:t>
            </a:r>
            <a:endParaRPr lang="en-US" sz="2667" dirty="0"/>
          </a:p>
        </p:txBody>
      </p:sp>
      <p:sp>
        <p:nvSpPr>
          <p:cNvPr id="13" name="Shape 11"/>
          <p:cNvSpPr/>
          <p:nvPr/>
        </p:nvSpPr>
        <p:spPr>
          <a:xfrm>
            <a:off x="6278880" y="1158240"/>
            <a:ext cx="5547360" cy="2560320"/>
          </a:xfrm>
          <a:prstGeom prst="rect">
            <a:avLst/>
          </a:prstGeom>
          <a:solidFill>
            <a:srgbClr val="FAFAFA"/>
          </a:solidFill>
          <a:ln w="25400">
            <a:solidFill>
              <a:srgbClr val="1E8449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14" name="Shape 12"/>
          <p:cNvSpPr/>
          <p:nvPr/>
        </p:nvSpPr>
        <p:spPr>
          <a:xfrm>
            <a:off x="6278880" y="1158240"/>
            <a:ext cx="5547360" cy="463296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15" name="Text 13"/>
          <p:cNvSpPr/>
          <p:nvPr/>
        </p:nvSpPr>
        <p:spPr>
          <a:xfrm>
            <a:off x="6376416" y="115824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SEMAINE 2 — ATTAQUER</a:t>
            </a:r>
          </a:p>
        </p:txBody>
      </p:sp>
      <p:sp>
        <p:nvSpPr>
          <p:cNvPr id="16" name="Text 14"/>
          <p:cNvSpPr/>
          <p:nvPr/>
        </p:nvSpPr>
        <p:spPr>
          <a:xfrm>
            <a:off x="6376416" y="2284323"/>
            <a:ext cx="5352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i="1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</a:t>
            </a:r>
            <a:r>
              <a:rPr lang="en-US" sz="3200" b="1" i="1" dirty="0">
                <a:solidFill>
                  <a:srgbClr val="1E84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Objectif : Faire ses premières présentations réelles</a:t>
            </a:r>
            <a:endParaRPr lang="en-US" sz="3200" dirty="0"/>
          </a:p>
        </p:txBody>
      </p:sp>
      <p:sp>
        <p:nvSpPr>
          <p:cNvPr id="22" name="Shape 20"/>
          <p:cNvSpPr/>
          <p:nvPr/>
        </p:nvSpPr>
        <p:spPr>
          <a:xfrm>
            <a:off x="365760" y="3840480"/>
            <a:ext cx="5547360" cy="2560320"/>
          </a:xfrm>
          <a:prstGeom prst="rect">
            <a:avLst/>
          </a:prstGeom>
          <a:solidFill>
            <a:srgbClr val="FAFAFA"/>
          </a:solidFill>
          <a:ln w="25400">
            <a:solidFill>
              <a:srgbClr val="F1C40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23" name="Shape 21"/>
          <p:cNvSpPr/>
          <p:nvPr/>
        </p:nvSpPr>
        <p:spPr>
          <a:xfrm>
            <a:off x="365760" y="3840480"/>
            <a:ext cx="5547360" cy="463296"/>
          </a:xfrm>
          <a:prstGeom prst="rect">
            <a:avLst/>
          </a:prstGeom>
          <a:solidFill>
            <a:srgbClr val="F1C40F"/>
          </a:solidFill>
          <a:ln w="12700">
            <a:solidFill>
              <a:srgbClr val="F1C40F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24" name="Text 22"/>
          <p:cNvSpPr/>
          <p:nvPr/>
        </p:nvSpPr>
        <p:spPr>
          <a:xfrm>
            <a:off x="463296" y="384048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SEMAINE 3 — ACCÉLÉRER</a:t>
            </a:r>
          </a:p>
        </p:txBody>
      </p:sp>
      <p:sp>
        <p:nvSpPr>
          <p:cNvPr id="25" name="Text 23"/>
          <p:cNvSpPr/>
          <p:nvPr/>
        </p:nvSpPr>
        <p:spPr>
          <a:xfrm>
            <a:off x="621792" y="4986528"/>
            <a:ext cx="5352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i="1" dirty="0">
                <a:solidFill>
                  <a:srgbClr val="FFC000"/>
                </a:solidFill>
                <a:latin typeface="Calibri" pitchFamily="34" charset="0"/>
                <a:cs typeface="Calibri" pitchFamily="34" charset="-120"/>
              </a:rPr>
              <a:t>🎯 Objectif : Automatiser les relances + signer 2-3 </a:t>
            </a:r>
            <a:r>
              <a:rPr lang="en-US" sz="3200" b="1" i="1" dirty="0" err="1">
                <a:solidFill>
                  <a:srgbClr val="FFC000"/>
                </a:solidFill>
                <a:latin typeface="Calibri" pitchFamily="34" charset="0"/>
                <a:cs typeface="Calibri" pitchFamily="34" charset="-120"/>
              </a:rPr>
              <a:t>affiliés</a:t>
            </a:r>
            <a:endParaRPr lang="en-US" sz="3200" b="1" i="1" dirty="0">
              <a:solidFill>
                <a:srgbClr val="FFC000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278880" y="3840480"/>
            <a:ext cx="5547360" cy="2560320"/>
          </a:xfrm>
          <a:prstGeom prst="rect">
            <a:avLst/>
          </a:prstGeom>
          <a:solidFill>
            <a:srgbClr val="FAFAFA"/>
          </a:solidFill>
          <a:ln w="25400">
            <a:solidFill>
              <a:srgbClr val="C0392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BF"/>
          </a:p>
        </p:txBody>
      </p:sp>
      <p:sp>
        <p:nvSpPr>
          <p:cNvPr id="32" name="Shape 30"/>
          <p:cNvSpPr/>
          <p:nvPr/>
        </p:nvSpPr>
        <p:spPr>
          <a:xfrm>
            <a:off x="6278880" y="3840480"/>
            <a:ext cx="5547360" cy="463296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33" name="Text 31"/>
          <p:cNvSpPr/>
          <p:nvPr/>
        </p:nvSpPr>
        <p:spPr>
          <a:xfrm>
            <a:off x="6376416" y="3840480"/>
            <a:ext cx="5352288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1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SEMAINE 4 — CONSOLIDER</a:t>
            </a:r>
          </a:p>
        </p:txBody>
      </p:sp>
      <p:sp>
        <p:nvSpPr>
          <p:cNvPr id="34" name="Text 32"/>
          <p:cNvSpPr/>
          <p:nvPr/>
        </p:nvSpPr>
        <p:spPr>
          <a:xfrm>
            <a:off x="6473952" y="5027523"/>
            <a:ext cx="53522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i="1" dirty="0">
                <a:solidFill>
                  <a:srgbClr val="C00000"/>
                </a:solidFill>
                <a:latin typeface="Calibri" pitchFamily="34" charset="0"/>
                <a:cs typeface="Calibri" pitchFamily="34" charset="-120"/>
              </a:rPr>
              <a:t>🎯 Objectif : Atteindre 5-10 affiliés et </a:t>
            </a:r>
            <a:r>
              <a:rPr lang="en-US" sz="3200" b="1" i="1" dirty="0" err="1">
                <a:solidFill>
                  <a:srgbClr val="C00000"/>
                </a:solidFill>
                <a:latin typeface="Calibri" pitchFamily="34" charset="0"/>
                <a:cs typeface="Calibri" pitchFamily="34" charset="-120"/>
              </a:rPr>
              <a:t>dupliquer</a:t>
            </a:r>
            <a:endParaRPr lang="en-US" sz="3200" b="1" i="1" dirty="0">
              <a:solidFill>
                <a:srgbClr val="C00000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0" y="6461760"/>
            <a:ext cx="12192000" cy="390144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  <p:txBody>
          <a:bodyPr/>
          <a:lstStyle/>
          <a:p>
            <a:endParaRPr lang="fr-BF"/>
          </a:p>
        </p:txBody>
      </p:sp>
      <p:sp>
        <p:nvSpPr>
          <p:cNvPr id="41" name="Text 39"/>
          <p:cNvSpPr/>
          <p:nvPr/>
        </p:nvSpPr>
        <p:spPr>
          <a:xfrm>
            <a:off x="0" y="6461760"/>
            <a:ext cx="1170432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133" b="1" dirty="0">
                <a:latin typeface="Calibri" pitchFamily="34" charset="0"/>
                <a:cs typeface="Calibri" pitchFamily="34" charset="-120"/>
              </a:rPr>
              <a:t>⏱️  Chaque semaine qui passe sans action = de l'argent laissé sur la table. Commence AUJOURD'HUI</a:t>
            </a:r>
            <a:r>
              <a:rPr lang="en-US" sz="1467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67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4DF2866E-DF6B-187F-C170-08B77A699EF5}"/>
              </a:ext>
            </a:extLst>
          </p:cNvPr>
          <p:cNvSpPr txBox="1"/>
          <p:nvPr/>
        </p:nvSpPr>
        <p:spPr>
          <a:xfrm>
            <a:off x="0" y="2511380"/>
            <a:ext cx="12191998" cy="70788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          En réalité nous vous proposons de vous former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87782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807" y="462497"/>
            <a:ext cx="8126383" cy="480565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7AAB03-AB82-F2C4-0ED3-952C91AFB035}"/>
              </a:ext>
            </a:extLst>
          </p:cNvPr>
          <p:cNvSpPr txBox="1"/>
          <p:nvPr/>
        </p:nvSpPr>
        <p:spPr>
          <a:xfrm>
            <a:off x="0" y="3245476"/>
            <a:ext cx="12192000" cy="3416320"/>
          </a:xfrm>
          <a:prstGeom prst="rect">
            <a:avLst/>
          </a:prstGeom>
          <a:solidFill>
            <a:schemeClr val="bg1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886" indent="-342886" algn="ctr">
              <a:buFont typeface="+mj-lt"/>
              <a:buAutoNum type="arabicPeriod"/>
            </a:pPr>
            <a:r>
              <a:rPr lang="fr-FR" sz="3600" b="1" dirty="0">
                <a:solidFill>
                  <a:schemeClr val="tx1"/>
                </a:solidFill>
              </a:rPr>
              <a:t>Gratuitement</a:t>
            </a:r>
          </a:p>
          <a:p>
            <a:pPr marL="342886" indent="-342886" algn="ctr">
              <a:buFont typeface="+mj-lt"/>
              <a:buAutoNum type="arabicPeriod"/>
            </a:pPr>
            <a:r>
              <a:rPr lang="fr-FR" sz="3600" b="1" dirty="0">
                <a:solidFill>
                  <a:schemeClr val="tx1"/>
                </a:solidFill>
              </a:rPr>
              <a:t>En vous payant </a:t>
            </a:r>
          </a:p>
          <a:p>
            <a:pPr marL="342886" indent="-342886" algn="ctr">
              <a:buFont typeface="+mj-lt"/>
              <a:buAutoNum type="arabicPeriod"/>
            </a:pPr>
            <a:r>
              <a:rPr lang="fr-FR" sz="3600" b="1" dirty="0">
                <a:solidFill>
                  <a:schemeClr val="tx1"/>
                </a:solidFill>
              </a:rPr>
              <a:t>En vous donnant du travail</a:t>
            </a:r>
          </a:p>
          <a:p>
            <a:pPr marL="342886" indent="-342886" algn="ctr">
              <a:buFont typeface="+mj-lt"/>
              <a:buAutoNum type="arabicPeriod"/>
            </a:pPr>
            <a:r>
              <a:rPr lang="fr-FR" sz="3600" b="1" dirty="0">
                <a:solidFill>
                  <a:schemeClr val="tx1"/>
                </a:solidFill>
              </a:rPr>
              <a:t>En finançant vos projets</a:t>
            </a:r>
          </a:p>
          <a:p>
            <a:pPr marL="342886" indent="-342886" algn="ctr">
              <a:buFont typeface="+mj-lt"/>
              <a:buAutoNum type="arabicPeriod"/>
            </a:pPr>
            <a:r>
              <a:rPr lang="fr-FR" sz="3600" b="1" dirty="0">
                <a:solidFill>
                  <a:schemeClr val="tx1"/>
                </a:solidFill>
              </a:rPr>
              <a:t>En faisant de vous un entrepreneur</a:t>
            </a:r>
          </a:p>
          <a:p>
            <a:pPr marL="342886" indent="-342886" algn="ctr">
              <a:buFont typeface="+mj-lt"/>
              <a:buAutoNum type="arabicPeriod"/>
            </a:pPr>
            <a:r>
              <a:rPr lang="fr-FR" sz="3600" b="1" dirty="0">
                <a:solidFill>
                  <a:schemeClr val="tx1"/>
                </a:solidFill>
              </a:rPr>
              <a:t>En faisant de vous et de votre entreprise un succès</a:t>
            </a:r>
          </a:p>
        </p:txBody>
      </p:sp>
    </p:spTree>
    <p:extLst>
      <p:ext uri="{BB962C8B-B14F-4D97-AF65-F5344CB8AC3E}">
        <p14:creationId xmlns:p14="http://schemas.microsoft.com/office/powerpoint/2010/main" val="41723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1520</TotalTime>
  <Words>2068</Words>
  <Application>Microsoft Office PowerPoint</Application>
  <PresentationFormat>Grand écran</PresentationFormat>
  <Paragraphs>362</Paragraphs>
  <Slides>32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46" baseType="lpstr">
      <vt:lpstr>adonis-web</vt:lpstr>
      <vt:lpstr>Arial</vt:lpstr>
      <vt:lpstr>Calibri</vt:lpstr>
      <vt:lpstr>gilroy</vt:lpstr>
      <vt:lpstr>Heebo</vt:lpstr>
      <vt:lpstr>inherit</vt:lpstr>
      <vt:lpstr>Inter</vt:lpstr>
      <vt:lpstr>Montserrat</vt:lpstr>
      <vt:lpstr>Söhne</vt:lpstr>
      <vt:lpstr>Times New Roman</vt:lpstr>
      <vt:lpstr>Tw Cen MT</vt:lpstr>
      <vt:lpstr>var(--font-secondary)</vt:lpstr>
      <vt:lpstr>Wingdings</vt:lpstr>
      <vt:lpstr>Circuit</vt:lpstr>
      <vt:lpstr>COMPRENDRE LE Marketing d’Affiliation</vt:lpstr>
      <vt:lpstr>Présentation PowerPoint</vt:lpstr>
      <vt:lpstr>Présentation PowerPoint</vt:lpstr>
      <vt:lpstr>LES PRINCIPALES FAÇONS LÉGALES DE GAGNER DE L'ARGENT EN LIGNE </vt:lpstr>
      <vt:lpstr>Présentation PowerPoint</vt:lpstr>
      <vt:lpstr> marketing d’affiliation </vt:lpstr>
      <vt:lpstr>Présentation PowerPoint</vt:lpstr>
      <vt:lpstr>Présentation PowerPoint</vt:lpstr>
      <vt:lpstr>FONCTIONNEMENT DU MARKETING D’affiliation</vt:lpstr>
      <vt:lpstr>Mythes et réalités du marketing d'affiliation</vt:lpstr>
      <vt:lpstr>les différents acteurs en affiliation marketing ?</vt:lpstr>
      <vt:lpstr>Pourquoi on échoue</vt:lpstr>
      <vt:lpstr>Présentation PowerPoint</vt:lpstr>
      <vt:lpstr>La commission en affiliation marketing, comment ça marche ?</vt:lpstr>
      <vt:lpstr>les différents acteurs SUR TETPROGRAM</vt:lpstr>
      <vt:lpstr>PLAN COMMISSION TETPROGRAM</vt:lpstr>
      <vt:lpstr>Présentation PowerPoint</vt:lpstr>
      <vt:lpstr>bonus de ecommerce</vt:lpstr>
      <vt:lpstr>COMMISSIONS VACANCES CREATIVES</vt:lpstr>
      <vt:lpstr>Présentation PowerPoint</vt:lpstr>
      <vt:lpstr>NON  ≤ 297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knight-industries@outlook.fr</dc:creator>
  <cp:lastModifiedBy>user</cp:lastModifiedBy>
  <cp:revision>50</cp:revision>
  <dcterms:created xsi:type="dcterms:W3CDTF">2024-05-15T18:32:57Z</dcterms:created>
  <dcterms:modified xsi:type="dcterms:W3CDTF">2026-06-10T09:21:33Z</dcterms:modified>
</cp:coreProperties>
</file>